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7" r:id="rId4"/>
    <p:sldId id="285" r:id="rId5"/>
    <p:sldId id="283" r:id="rId6"/>
    <p:sldId id="265" r:id="rId7"/>
    <p:sldId id="286" r:id="rId8"/>
    <p:sldId id="264" r:id="rId9"/>
    <p:sldId id="266" r:id="rId10"/>
    <p:sldId id="267" r:id="rId11"/>
    <p:sldId id="268" r:id="rId1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46C9-9752-47F5-B3F0-82E869DDB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88C17-6F81-45E0-B0D9-1DA3FB6AB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516A-F04C-40BC-9FA4-C77EB38D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67555-FD14-4D70-A359-CFB44A79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77F6E-966B-42A1-9936-EC92D341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2D11-CE22-43E9-918A-EAB92584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B4D0F-1539-4437-A267-FF3A7529E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2FA43-BDFF-42DB-A271-C6E93B5F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B9458-1B98-4071-B71D-0A91A495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523A8-0AF0-45DB-92DC-828A749C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2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15D0D-F542-4FB4-B8EA-4246B8B5B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BB9B9-A7AA-4E60-BD35-2A0E7CA17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6B552-7F7F-4CA8-ABF7-CE85B523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27B0A-B984-4112-AB08-41DA589F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38F55-8A4F-4FD6-B98B-DD44A53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D653-5C74-4C1D-8111-7406BE85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7E5E-FF8A-42F7-955F-49FC159FF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31DF8-1668-4C5E-8C26-5E76B916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CE80-15FB-45CF-8FDE-879EF188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1DDB-73C2-40B7-8797-571BF2A8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2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1F81-370B-44EE-BE65-7ADC6E96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B72D9-A423-4A09-AE31-0D6D03BC2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51388-1B7A-4C4C-8DE9-75CDA318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8315-D328-4651-BBC4-F5DADF56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64CEF-C3A7-4CF2-B4B1-701E92CA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1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FEC4-16D2-49AD-9AAA-A713D4E4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6A987-875E-4A3E-8B9D-3C9D34C92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246EC-2639-41F0-980F-16B1984E3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847EE-86CA-4200-AA88-64D15D8C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B3AF9-2A13-4B8F-9696-CFE7EB5F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C6B68-AF79-4052-9AAD-611BEF55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3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51E5-A059-4750-BA78-B685A153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2DE70-C047-4523-AC40-C38E0C466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B58A0-44DE-4F57-B6A8-34E940171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56A1E-7FDE-435D-A199-EEA63D4DE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4323E8-5215-4EC0-852B-96FDC8F22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E64C0-7ACB-4F09-8EA8-E9DD0067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45BD70-D123-4037-8E83-3BB0BCBF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E03D3-E035-4B0B-8B7B-22CAD89B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B4BF-8551-48F5-AA7F-99A9F9CA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05A4DE-C804-43BB-AE50-B91DE63D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C0BBC-6546-4E96-B7DE-4F8BA0AD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6FDE3-FD9B-4E93-8048-305121CF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280BA-8B2B-4F82-8700-B0BE305B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9A2FA-1528-47D3-8A03-367EAA96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E310E-C913-4B5A-8339-AC2CD404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2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0030-F34E-4BAB-8DF2-7E318707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2B324-D760-4D48-8D45-06656D9E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55A68-A52F-4117-86F9-51D1B32F0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E50A7-89A5-494E-8FE1-59E4F82C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400BE-8E4B-4B0C-B62D-4B3FA077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196C1-B28B-44E7-B7AF-44BD99F7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8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5702-1117-45A9-9902-19625C16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DB8FA-A22A-4CA9-BB59-77C3303A5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46C56-88B0-421D-BA2C-7BCD312D5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447A9-3AFA-48A7-9E16-2BF30B6D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29356-1E2F-408B-A596-569F233B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EB6A7-66AE-40CC-AA25-D45054AE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7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B3899-D42E-400C-80E2-59A4AD93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37131-69BC-494E-BC4E-4FA762934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621B7-A0C9-4578-8681-00027D1C7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D9B4-59FF-4D4D-956F-38B968CD3E6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B9A83-7849-4A73-A4EA-E8298B358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A9634-92A5-4B58-9574-DB6426070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D8359-05B7-4725-9DE6-B6FE958C23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4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61E547-0A25-4046-9596-F71E5B807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74959E-3DBD-4B3D-A8C9-282F2C532914}"/>
              </a:ext>
            </a:extLst>
          </p:cNvPr>
          <p:cNvSpPr/>
          <p:nvPr/>
        </p:nvSpPr>
        <p:spPr>
          <a:xfrm>
            <a:off x="8532000" y="3600000"/>
            <a:ext cx="3257783" cy="3063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en-US" sz="3300" b="1" dirty="0">
              <a:solidFill>
                <a:schemeClr val="tx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454464" y="4039947"/>
            <a:ext cx="3412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600" dirty="0"/>
              <a:t>Byvandring i Haderslev</a:t>
            </a:r>
            <a:br>
              <a:rPr lang="da-DK" sz="2800" dirty="0"/>
            </a:br>
            <a:r>
              <a:rPr lang="da-DK" sz="2400" dirty="0"/>
              <a:t>- 1000 år tilbage i tid</a:t>
            </a:r>
          </a:p>
        </p:txBody>
      </p:sp>
    </p:spTree>
    <p:extLst>
      <p:ext uri="{BB962C8B-B14F-4D97-AF65-F5344CB8AC3E}">
        <p14:creationId xmlns:p14="http://schemas.microsoft.com/office/powerpoint/2010/main" val="3326178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5E16675E-1D80-402B-931B-1119DA8A9229}"/>
              </a:ext>
            </a:extLst>
          </p:cNvPr>
          <p:cNvSpPr>
            <a:spLocks noChangeAspect="1"/>
          </p:cNvSpPr>
          <p:nvPr/>
        </p:nvSpPr>
        <p:spPr>
          <a:xfrm>
            <a:off x="288000" y="301451"/>
            <a:ext cx="7787473" cy="621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75473" y="3243411"/>
            <a:ext cx="3860364" cy="1739721"/>
          </a:xfrm>
        </p:spPr>
        <p:txBody>
          <a:bodyPr>
            <a:noAutofit/>
          </a:bodyPr>
          <a:lstStyle/>
          <a:p>
            <a:r>
              <a:rPr lang="da-DK" sz="2400" dirty="0">
                <a:latin typeface="+mn-lt"/>
              </a:rPr>
              <a:t>Ved Møllestrømmen </a:t>
            </a:r>
            <a:r>
              <a:rPr lang="da-DK" sz="1800" dirty="0">
                <a:latin typeface="+mn-lt"/>
              </a:rPr>
              <a:t>– byens begyndelse.</a:t>
            </a:r>
            <a:br>
              <a:rPr lang="da-DK" sz="1800" dirty="0">
                <a:latin typeface="+mn-lt"/>
              </a:rPr>
            </a:br>
            <a:r>
              <a:rPr lang="da-DK" sz="1800" dirty="0">
                <a:latin typeface="+mn-lt"/>
              </a:rPr>
              <a:t>Husene er af ler og træ med flettede vægge. Her boede pottemageren, kammageren, smeden, bødkeren,  og alle havde husdyr….  </a:t>
            </a:r>
          </a:p>
        </p:txBody>
      </p:sp>
      <p:pic>
        <p:nvPicPr>
          <p:cNvPr id="4" name="Pladsholder til indhold 3" descr="møllestræmmens parceller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318" t="6330" r="30485" b="13876"/>
          <a:stretch/>
        </p:blipFill>
        <p:spPr>
          <a:xfrm rot="10800000">
            <a:off x="1626238" y="600277"/>
            <a:ext cx="5309400" cy="5622275"/>
          </a:xfr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F6A42177-6CB0-4FF1-9EF4-6B2C7FAFD186}"/>
              </a:ext>
            </a:extLst>
          </p:cNvPr>
          <p:cNvSpPr txBox="1"/>
          <p:nvPr/>
        </p:nvSpPr>
        <p:spPr>
          <a:xfrm>
            <a:off x="8402128" y="540000"/>
            <a:ext cx="3596390" cy="938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300" b="1" kern="0" cap="all" dirty="0"/>
              <a:t>H</a:t>
            </a:r>
            <a:r>
              <a:rPr lang="en-US" sz="3300" b="1" kern="0" cap="all" dirty="0" err="1"/>
              <a:t>aderslev</a:t>
            </a:r>
            <a:r>
              <a:rPr lang="en-US" sz="3300" b="1" kern="0" cap="all" dirty="0"/>
              <a:t>    </a:t>
            </a:r>
          </a:p>
          <a:p>
            <a:r>
              <a:rPr lang="en-US" sz="2800" b="1" kern="0" cap="all" dirty="0"/>
              <a:t>1100 </a:t>
            </a:r>
            <a:r>
              <a:rPr lang="en-US" sz="2800" b="1" kern="0" cap="all" dirty="0" err="1"/>
              <a:t>til</a:t>
            </a:r>
            <a:r>
              <a:rPr lang="en-US" sz="2800" b="1" kern="0" cap="all" dirty="0"/>
              <a:t> 1400-tallet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B4EAB0A-82CD-4F9F-AAE2-A7D47B18F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67" y="5897461"/>
            <a:ext cx="285220" cy="62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3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1410 - Mølledam og kanal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123" y="1762957"/>
            <a:ext cx="8363228" cy="3816276"/>
          </a:xfr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B4EAB0A-82CD-4F9F-AAE2-A7D47B18F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67" y="5897461"/>
            <a:ext cx="285220" cy="623919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6A42177-6CB0-4FF1-9EF4-6B2C7FAFD186}"/>
              </a:ext>
            </a:extLst>
          </p:cNvPr>
          <p:cNvSpPr txBox="1"/>
          <p:nvPr/>
        </p:nvSpPr>
        <p:spPr>
          <a:xfrm>
            <a:off x="254123" y="659267"/>
            <a:ext cx="575705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300" b="1" kern="0" cap="all" dirty="0"/>
              <a:t>H</a:t>
            </a:r>
            <a:r>
              <a:rPr lang="en-US" sz="3300" b="1" kern="0" cap="all" dirty="0" err="1"/>
              <a:t>aderslev</a:t>
            </a:r>
            <a:r>
              <a:rPr lang="en-US" sz="3300" b="1" kern="0" cap="all" dirty="0"/>
              <a:t>  11-1400-tallet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774349" y="2237362"/>
            <a:ext cx="266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Der hvor den røde cirkel ligger lå de første hus i Haderslev.</a:t>
            </a:r>
          </a:p>
        </p:txBody>
      </p:sp>
      <p:sp>
        <p:nvSpPr>
          <p:cNvPr id="3" name="Ellipse 2"/>
          <p:cNvSpPr/>
          <p:nvPr/>
        </p:nvSpPr>
        <p:spPr>
          <a:xfrm>
            <a:off x="3256903" y="4231532"/>
            <a:ext cx="836579" cy="243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92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16675E-1D80-402B-931B-1119DA8A9229}"/>
              </a:ext>
            </a:extLst>
          </p:cNvPr>
          <p:cNvSpPr>
            <a:spLocks noChangeAspect="1"/>
          </p:cNvSpPr>
          <p:nvPr/>
        </p:nvSpPr>
        <p:spPr>
          <a:xfrm>
            <a:off x="313879" y="277108"/>
            <a:ext cx="7787473" cy="621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EAB0A-82CD-4F9F-AAE2-A7D47B18F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67" y="5897461"/>
            <a:ext cx="285220" cy="623919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6450"/>
            <a:ext cx="7074212" cy="472126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8559897" y="1579820"/>
            <a:ext cx="2711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Her 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Museum Sønderjylland-Arkæologi,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Den gl. mølle ved museet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Havnen og de nye højhuse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Lidl</a:t>
            </a:r>
            <a:r>
              <a:rPr lang="da-DK" dirty="0"/>
              <a:t> ved havnen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Lindegade yderste til venstre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Rolighedsvej til højre  m.v.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42177-6CB0-4FF1-9EF4-6B2C7FAFD186}"/>
              </a:ext>
            </a:extLst>
          </p:cNvPr>
          <p:cNvSpPr txBox="1"/>
          <p:nvPr/>
        </p:nvSpPr>
        <p:spPr>
          <a:xfrm>
            <a:off x="8532000" y="540000"/>
            <a:ext cx="327969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300" b="1" kern="0" cap="all" dirty="0"/>
              <a:t>H</a:t>
            </a:r>
            <a:r>
              <a:rPr lang="en-US" sz="3300" b="1" kern="0" cap="all" dirty="0" err="1"/>
              <a:t>aderslev</a:t>
            </a:r>
            <a:r>
              <a:rPr lang="en-US" sz="3300" b="1" kern="0" cap="all" dirty="0"/>
              <a:t> I dag</a:t>
            </a:r>
          </a:p>
        </p:txBody>
      </p:sp>
    </p:spTree>
    <p:extLst>
      <p:ext uri="{BB962C8B-B14F-4D97-AF65-F5344CB8AC3E}">
        <p14:creationId xmlns:p14="http://schemas.microsoft.com/office/powerpoint/2010/main" val="181963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BD9C333-996A-43F8-A824-74C660AD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33" y="285613"/>
            <a:ext cx="5001370" cy="748058"/>
          </a:xfrm>
        </p:spPr>
        <p:txBody>
          <a:bodyPr>
            <a:normAutofit/>
          </a:bodyPr>
          <a:lstStyle/>
          <a:p>
            <a:r>
              <a:rPr lang="da-DK" sz="3200" b="1" cap="small" dirty="0">
                <a:latin typeface="+mn-lt"/>
              </a:rPr>
              <a:t>Haderslev i dag 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1B224A9-21B2-4E78-A091-2F541CCBE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120" y="1849119"/>
            <a:ext cx="2817412" cy="3169921"/>
          </a:xfrm>
        </p:spPr>
        <p:txBody>
          <a:bodyPr>
            <a:normAutofit/>
          </a:bodyPr>
          <a:lstStyle/>
          <a:p>
            <a:r>
              <a:rPr lang="da-DK" sz="2000" dirty="0"/>
              <a:t>Der hvor den røde prik er lå de første hus som blev bygget for 900 år siden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5F01EEB-AA2A-4B91-92AB-CA31CF9B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3" y="1512958"/>
            <a:ext cx="8651921" cy="485007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CA34C51-EAF1-476B-86D6-60E00967A70A}"/>
              </a:ext>
            </a:extLst>
          </p:cNvPr>
          <p:cNvSpPr/>
          <p:nvPr/>
        </p:nvSpPr>
        <p:spPr>
          <a:xfrm>
            <a:off x="4212424" y="4414299"/>
            <a:ext cx="19304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683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3" y="1915919"/>
            <a:ext cx="8800720" cy="4529293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9418320" y="1374529"/>
            <a:ext cx="2369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600" dirty="0"/>
              <a:t>Læg mærke til hvor rådhuset ligger</a:t>
            </a:r>
          </a:p>
          <a:p>
            <a:pPr marL="285750" indent="-285750">
              <a:buFontTx/>
              <a:buChar char="-"/>
            </a:pPr>
            <a:r>
              <a:rPr lang="da-DK" sz="1600" dirty="0"/>
              <a:t>find jernbanen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8273C8B-18D3-49EA-806E-FC4093B0F242}"/>
              </a:ext>
            </a:extLst>
          </p:cNvPr>
          <p:cNvSpPr txBox="1"/>
          <p:nvPr/>
        </p:nvSpPr>
        <p:spPr>
          <a:xfrm>
            <a:off x="404553" y="922352"/>
            <a:ext cx="40945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300" b="1" dirty="0"/>
              <a:t>HADERSLEV 1928</a:t>
            </a:r>
          </a:p>
        </p:txBody>
      </p:sp>
    </p:spTree>
    <p:extLst>
      <p:ext uri="{BB962C8B-B14F-4D97-AF65-F5344CB8AC3E}">
        <p14:creationId xmlns:p14="http://schemas.microsoft.com/office/powerpoint/2010/main" val="149312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A42177-6CB0-4FF1-9EF4-6B2C7FAFD186}"/>
              </a:ext>
            </a:extLst>
          </p:cNvPr>
          <p:cNvSpPr txBox="1"/>
          <p:nvPr/>
        </p:nvSpPr>
        <p:spPr>
          <a:xfrm>
            <a:off x="374418" y="683812"/>
            <a:ext cx="3597296" cy="511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300" b="1" kern="0" cap="all" dirty="0"/>
              <a:t>H</a:t>
            </a:r>
            <a:r>
              <a:rPr lang="en-US" sz="3300" b="1" kern="0" cap="all" dirty="0" err="1"/>
              <a:t>aderslev</a:t>
            </a:r>
            <a:r>
              <a:rPr lang="en-US" sz="3300" b="1" kern="0" cap="all" dirty="0"/>
              <a:t> 1850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EAB0A-82CD-4F9F-AAE2-A7D47B18F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67" y="5897461"/>
            <a:ext cx="285220" cy="623919"/>
          </a:xfrm>
          <a:prstGeom prst="rect">
            <a:avLst/>
          </a:prstGeom>
        </p:spPr>
      </p:pic>
      <p:pic>
        <p:nvPicPr>
          <p:cNvPr id="6" name="Billede 5" descr="haderslev prospekt 1850.jpg"/>
          <p:cNvPicPr>
            <a:picLocks noChangeAspect="1"/>
          </p:cNvPicPr>
          <p:nvPr/>
        </p:nvPicPr>
        <p:blipFill rotWithShape="1">
          <a:blip r:embed="rId3" cstate="print"/>
          <a:srcRect l="8396" t="15572" r="3166" b="1086"/>
          <a:stretch/>
        </p:blipFill>
        <p:spPr>
          <a:xfrm>
            <a:off x="374417" y="1738084"/>
            <a:ext cx="7614637" cy="4954011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8598974" y="1324615"/>
            <a:ext cx="24356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/>
              <a:t>I teksten til billeder omtales et hospital= Hertug Hans kirken</a:t>
            </a:r>
          </a:p>
          <a:p>
            <a:pPr marL="285750" indent="-285750">
              <a:buFontTx/>
              <a:buChar char="-"/>
            </a:pPr>
            <a:r>
              <a:rPr lang="da-DK" dirty="0"/>
              <a:t>Find møllerne- hvor mange har vi i dag i Haderslev? </a:t>
            </a:r>
          </a:p>
          <a:p>
            <a:pPr marL="285750" indent="-285750">
              <a:buFontTx/>
              <a:buChar char="-"/>
            </a:pPr>
            <a:r>
              <a:rPr lang="da-DK" dirty="0"/>
              <a:t>Læg mærke til der er ingen huse – kun marker og haver.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04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5E16675E-1D80-402B-931B-1119DA8A9229}"/>
              </a:ext>
            </a:extLst>
          </p:cNvPr>
          <p:cNvSpPr>
            <a:spLocks noChangeAspect="1"/>
          </p:cNvSpPr>
          <p:nvPr/>
        </p:nvSpPr>
        <p:spPr>
          <a:xfrm>
            <a:off x="288000" y="301451"/>
            <a:ext cx="7787473" cy="621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Her </a:t>
            </a:r>
            <a:r>
              <a:rPr lang="en-US" dirty="0" err="1">
                <a:solidFill>
                  <a:schemeClr val="tx1"/>
                </a:solidFill>
              </a:rPr>
              <a:t>indsættes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billede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Hvis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billedet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ikke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fylder</a:t>
            </a:r>
            <a:r>
              <a:rPr lang="en-US" dirty="0">
                <a:solidFill>
                  <a:schemeClr val="tx1"/>
                </a:solidFill>
              </a:rPr>
              <a:t> hele </a:t>
            </a:r>
            <a:r>
              <a:rPr lang="en-US" dirty="0" err="1">
                <a:solidFill>
                  <a:schemeClr val="tx1"/>
                </a:solidFill>
              </a:rPr>
              <a:t>det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grå</a:t>
            </a:r>
            <a:r>
              <a:rPr lang="en-US" dirty="0">
                <a:solidFill>
                  <a:schemeClr val="tx1"/>
                </a:solidFill>
              </a:rPr>
              <a:t> felt, </a:t>
            </a:r>
            <a:r>
              <a:rPr lang="en-US" dirty="0" err="1">
                <a:solidFill>
                  <a:schemeClr val="tx1"/>
                </a:solidFill>
              </a:rPr>
              <a:t>bliver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gråt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bunden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ladsholder til indhold 3" descr="Haderslev matrikelkort 1800 + 1835 li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313" y="1617493"/>
            <a:ext cx="7323293" cy="4421689"/>
          </a:xfr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F6A42177-6CB0-4FF1-9EF4-6B2C7FAFD186}"/>
              </a:ext>
            </a:extLst>
          </p:cNvPr>
          <p:cNvSpPr txBox="1"/>
          <p:nvPr/>
        </p:nvSpPr>
        <p:spPr>
          <a:xfrm>
            <a:off x="772165" y="627465"/>
            <a:ext cx="340957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300" b="1" kern="0" cap="all" dirty="0"/>
              <a:t>H</a:t>
            </a:r>
            <a:r>
              <a:rPr lang="en-US" sz="3300" b="1" kern="0" cap="all" dirty="0" err="1"/>
              <a:t>aderslev</a:t>
            </a:r>
            <a:r>
              <a:rPr lang="en-US" sz="3300" b="1" kern="0" cap="all" dirty="0"/>
              <a:t> 1835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B4EAB0A-82CD-4F9F-AAE2-A7D47B18F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67" y="5897461"/>
            <a:ext cx="285220" cy="623919"/>
          </a:xfrm>
          <a:prstGeom prst="rect">
            <a:avLst/>
          </a:prstGeom>
        </p:spPr>
      </p:pic>
      <p:sp>
        <p:nvSpPr>
          <p:cNvPr id="2" name="Forbindelse 1"/>
          <p:cNvSpPr/>
          <p:nvPr/>
        </p:nvSpPr>
        <p:spPr>
          <a:xfrm>
            <a:off x="3867948" y="4054806"/>
            <a:ext cx="315884" cy="266008"/>
          </a:xfrm>
          <a:prstGeom prst="flowChartConnector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/>
          <p:cNvSpPr txBox="1"/>
          <p:nvPr/>
        </p:nvSpPr>
        <p:spPr>
          <a:xfrm>
            <a:off x="8670175" y="2194560"/>
            <a:ext cx="3141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- Den røde cirkel er Domkirken.</a:t>
            </a:r>
          </a:p>
          <a:p>
            <a:pPr marL="285750" indent="-285750">
              <a:buFontTx/>
              <a:buChar char="-"/>
            </a:pPr>
            <a:r>
              <a:rPr lang="da-DK" dirty="0"/>
              <a:t>Læg mærke til hvor lille byen er. </a:t>
            </a:r>
          </a:p>
          <a:p>
            <a:pPr marL="285750" indent="-285750">
              <a:buFontTx/>
              <a:buChar char="-"/>
            </a:pPr>
            <a:r>
              <a:rPr lang="da-DK" dirty="0"/>
              <a:t>Der er marker, der hvor Torvet ved Jomfrustien ligger i dag. </a:t>
            </a:r>
          </a:p>
        </p:txBody>
      </p:sp>
    </p:spTree>
    <p:extLst>
      <p:ext uri="{BB962C8B-B14F-4D97-AF65-F5344CB8AC3E}">
        <p14:creationId xmlns:p14="http://schemas.microsoft.com/office/powerpoint/2010/main" val="101274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5811" y="980900"/>
            <a:ext cx="2427316" cy="1862051"/>
          </a:xfrm>
        </p:spPr>
        <p:txBody>
          <a:bodyPr>
            <a:noAutofit/>
          </a:bodyPr>
          <a:lstStyle/>
          <a:p>
            <a:br>
              <a:rPr lang="da-DK" sz="2400" b="1" dirty="0">
                <a:latin typeface="+mn-lt"/>
              </a:rPr>
            </a:br>
            <a:br>
              <a:rPr lang="da-DK" sz="2400" dirty="0">
                <a:latin typeface="+mn-lt"/>
              </a:rPr>
            </a:br>
            <a:br>
              <a:rPr lang="da-DK" sz="2400" dirty="0">
                <a:latin typeface="+mn-lt"/>
              </a:rPr>
            </a:br>
            <a:r>
              <a:rPr lang="da-DK" sz="2400" dirty="0">
                <a:latin typeface="+mn-lt"/>
              </a:rPr>
              <a:t>-</a:t>
            </a:r>
            <a:r>
              <a:rPr lang="da-DK" sz="2000" dirty="0">
                <a:latin typeface="+mn-lt"/>
              </a:rPr>
              <a:t>Byens slot er ødelagt, men ruinen er der stadigvæk.</a:t>
            </a:r>
            <a:br>
              <a:rPr lang="da-DK" sz="2000" dirty="0">
                <a:latin typeface="+mn-lt"/>
              </a:rPr>
            </a:br>
            <a:r>
              <a:rPr lang="da-DK" sz="2000" dirty="0">
                <a:latin typeface="+mn-lt"/>
              </a:rPr>
              <a:t>-Læg mærke til  ny og gammel Haderslev.</a:t>
            </a:r>
            <a:br>
              <a:rPr lang="da-DK" sz="2000" dirty="0">
                <a:latin typeface="+mn-lt"/>
              </a:rPr>
            </a:br>
            <a:r>
              <a:rPr lang="da-DK" sz="2000" dirty="0">
                <a:latin typeface="+mn-lt"/>
              </a:rPr>
              <a:t>-Hvilket sprog står det på?</a:t>
            </a:r>
            <a:br>
              <a:rPr lang="da-DK" sz="2000" dirty="0">
                <a:latin typeface="+mn-lt"/>
              </a:rPr>
            </a:br>
            <a:br>
              <a:rPr lang="da-DK" sz="2000" dirty="0">
                <a:latin typeface="+mn-lt"/>
              </a:rPr>
            </a:br>
            <a:br>
              <a:rPr lang="da-DK" sz="2000" dirty="0">
                <a:latin typeface="+mn-lt"/>
              </a:rPr>
            </a:br>
            <a:br>
              <a:rPr lang="da-DK" sz="2000" dirty="0">
                <a:latin typeface="+mn-lt"/>
              </a:rPr>
            </a:br>
            <a:endParaRPr lang="da-DK" sz="2000" b="1" dirty="0">
              <a:latin typeface="+mn-lt"/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2" y="1626841"/>
            <a:ext cx="8254563" cy="4591801"/>
          </a:xfr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049ECC2-E4D3-43C7-B694-7604C57CD513}"/>
              </a:ext>
            </a:extLst>
          </p:cNvPr>
          <p:cNvSpPr txBox="1"/>
          <p:nvPr/>
        </p:nvSpPr>
        <p:spPr>
          <a:xfrm>
            <a:off x="633992" y="332165"/>
            <a:ext cx="609467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300" b="1" dirty="0">
                <a:latin typeface="+mn-lt"/>
              </a:rPr>
              <a:t>HADERSLEV 1650</a:t>
            </a:r>
            <a:endParaRPr lang="da-DK" sz="3300" dirty="0"/>
          </a:p>
        </p:txBody>
      </p:sp>
    </p:spTree>
    <p:extLst>
      <p:ext uri="{BB962C8B-B14F-4D97-AF65-F5344CB8AC3E}">
        <p14:creationId xmlns:p14="http://schemas.microsoft.com/office/powerpoint/2010/main" val="45602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Haderslev 1585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16675E-1D80-402B-931B-1119DA8A9229}"/>
              </a:ext>
            </a:extLst>
          </p:cNvPr>
          <p:cNvSpPr>
            <a:spLocks noChangeAspect="1"/>
          </p:cNvSpPr>
          <p:nvPr/>
        </p:nvSpPr>
        <p:spPr>
          <a:xfrm>
            <a:off x="288000" y="301451"/>
            <a:ext cx="7787473" cy="621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Her </a:t>
            </a:r>
            <a:r>
              <a:rPr lang="en-US" dirty="0" err="1">
                <a:solidFill>
                  <a:schemeClr val="tx1"/>
                </a:solidFill>
              </a:rPr>
              <a:t>indsættes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billede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Hvis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billedet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ikke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fylder</a:t>
            </a:r>
            <a:r>
              <a:rPr lang="en-US" dirty="0">
                <a:solidFill>
                  <a:schemeClr val="tx1"/>
                </a:solidFill>
              </a:rPr>
              <a:t> hele </a:t>
            </a:r>
            <a:r>
              <a:rPr lang="en-US" dirty="0" err="1">
                <a:solidFill>
                  <a:schemeClr val="tx1"/>
                </a:solidFill>
              </a:rPr>
              <a:t>det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grå</a:t>
            </a:r>
            <a:r>
              <a:rPr lang="en-US" dirty="0">
                <a:solidFill>
                  <a:schemeClr val="tx1"/>
                </a:solidFill>
              </a:rPr>
              <a:t> felt, </a:t>
            </a:r>
            <a:r>
              <a:rPr lang="en-US" dirty="0" err="1">
                <a:solidFill>
                  <a:schemeClr val="tx1"/>
                </a:solidFill>
              </a:rPr>
              <a:t>bliver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gråt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bunden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ladsholder til indhold 4" descr="1585_ Braunius Hadersl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00" y="1853810"/>
            <a:ext cx="7787473" cy="2918112"/>
          </a:xfr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F6A42177-6CB0-4FF1-9EF4-6B2C7FAFD186}"/>
              </a:ext>
            </a:extLst>
          </p:cNvPr>
          <p:cNvSpPr txBox="1"/>
          <p:nvPr/>
        </p:nvSpPr>
        <p:spPr>
          <a:xfrm>
            <a:off x="375461" y="569799"/>
            <a:ext cx="327969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300" b="1" kern="0" cap="all" dirty="0"/>
              <a:t>H</a:t>
            </a:r>
            <a:r>
              <a:rPr lang="en-US" sz="3300" b="1" kern="0" cap="all" dirty="0" err="1"/>
              <a:t>aderslev</a:t>
            </a:r>
            <a:r>
              <a:rPr lang="en-US" sz="3300" b="1" kern="0" cap="all" dirty="0"/>
              <a:t> 1585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B4EAB0A-82CD-4F9F-AAE2-A7D47B18F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67" y="5897461"/>
            <a:ext cx="285220" cy="623919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8736676" y="2128058"/>
            <a:ext cx="2369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 næsten 500 år siden og ca. lige så stor som for 200 år siden!</a:t>
            </a:r>
          </a:p>
          <a:p>
            <a:r>
              <a:rPr lang="da-DK" dirty="0"/>
              <a:t>Læg mærke til Hertugens nye Slot. Det gamle  var revet ned og lå ca. der hvor firekanten er.</a:t>
            </a:r>
          </a:p>
        </p:txBody>
      </p:sp>
      <p:sp>
        <p:nvSpPr>
          <p:cNvPr id="8" name="Rektangel 7"/>
          <p:cNvSpPr/>
          <p:nvPr/>
        </p:nvSpPr>
        <p:spPr>
          <a:xfrm>
            <a:off x="4181736" y="2872292"/>
            <a:ext cx="714894" cy="4405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573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5E16675E-1D80-402B-931B-1119DA8A9229}"/>
              </a:ext>
            </a:extLst>
          </p:cNvPr>
          <p:cNvSpPr>
            <a:spLocks noChangeAspect="1"/>
          </p:cNvSpPr>
          <p:nvPr/>
        </p:nvSpPr>
        <p:spPr>
          <a:xfrm>
            <a:off x="288000" y="301451"/>
            <a:ext cx="7787473" cy="621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Her </a:t>
            </a:r>
            <a:r>
              <a:rPr lang="en-US" dirty="0" err="1">
                <a:solidFill>
                  <a:schemeClr val="tx1"/>
                </a:solidFill>
              </a:rPr>
              <a:t>indsættes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billede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Hvis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billedet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ikke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fylder</a:t>
            </a:r>
            <a:r>
              <a:rPr lang="en-US" dirty="0">
                <a:solidFill>
                  <a:schemeClr val="tx1"/>
                </a:solidFill>
              </a:rPr>
              <a:t> hele </a:t>
            </a:r>
            <a:r>
              <a:rPr lang="en-US" dirty="0" err="1">
                <a:solidFill>
                  <a:schemeClr val="tx1"/>
                </a:solidFill>
              </a:rPr>
              <a:t>det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grå</a:t>
            </a:r>
            <a:r>
              <a:rPr lang="en-US" dirty="0">
                <a:solidFill>
                  <a:schemeClr val="tx1"/>
                </a:solidFill>
              </a:rPr>
              <a:t> felt, </a:t>
            </a:r>
            <a:r>
              <a:rPr lang="en-US" dirty="0" err="1">
                <a:solidFill>
                  <a:schemeClr val="tx1"/>
                </a:solidFill>
              </a:rPr>
              <a:t>bliver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gråt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bunden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ladsholder til indhold 3" descr="1150-1410 m vådområder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243" y="1988673"/>
            <a:ext cx="7468985" cy="3358342"/>
          </a:xfr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F6A42177-6CB0-4FF1-9EF4-6B2C7FAFD186}"/>
              </a:ext>
            </a:extLst>
          </p:cNvPr>
          <p:cNvSpPr txBox="1"/>
          <p:nvPr/>
        </p:nvSpPr>
        <p:spPr>
          <a:xfrm>
            <a:off x="492307" y="637231"/>
            <a:ext cx="534925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300" b="1" kern="0" cap="all" dirty="0"/>
              <a:t>H</a:t>
            </a:r>
            <a:r>
              <a:rPr lang="en-US" sz="3300" b="1" kern="0" cap="all" dirty="0" err="1"/>
              <a:t>aderslev</a:t>
            </a:r>
            <a:r>
              <a:rPr lang="en-US" sz="3300" b="1" kern="0" cap="all" dirty="0"/>
              <a:t>  ca 1150-1410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B4EAB0A-82CD-4F9F-AAE2-A7D47B18F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67" y="5897461"/>
            <a:ext cx="285220" cy="623919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8346332" y="2355850"/>
            <a:ext cx="215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Haderslev for 900 år siden da byen blev grundlagt.</a:t>
            </a:r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073414"/>
      </p:ext>
    </p:extLst>
  </p:cSld>
  <p:clrMapOvr>
    <a:masterClrMapping/>
  </p:clrMapOvr>
</p:sld>
</file>

<file path=ppt/theme/theme1.xml><?xml version="1.0" encoding="utf-8"?>
<a:theme xmlns:a="http://schemas.openxmlformats.org/drawingml/2006/main" name="Museum sønderjylland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eum sønderjylland.pptx" id="{C10DF63D-6469-4A31-9F45-C202A5EA329D}" vid="{36D9837A-977C-470B-BC54-49EA6A0B25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Museum sønderjylland template</Template>
  <TotalTime>305</TotalTime>
  <Words>351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Museum sønderjylland template</vt:lpstr>
      <vt:lpstr>PowerPoint-præsentation</vt:lpstr>
      <vt:lpstr>PowerPoint-præsentation</vt:lpstr>
      <vt:lpstr>Haderslev i dag </vt:lpstr>
      <vt:lpstr>PowerPoint-præsentation</vt:lpstr>
      <vt:lpstr>PowerPoint-præsentation</vt:lpstr>
      <vt:lpstr>PowerPoint-præsentation</vt:lpstr>
      <vt:lpstr>   -Byens slot er ødelagt, men ruinen er der stadigvæk. -Læg mærke til  ny og gammel Haderslev. -Hvilket sprog står det på?    </vt:lpstr>
      <vt:lpstr>Haderslev 1585</vt:lpstr>
      <vt:lpstr>PowerPoint-præsentation</vt:lpstr>
      <vt:lpstr>Ved Møllestrømmen – byens begyndelse. Husene er af ler og træ med flettede vægge. Her boede pottemageren, kammageren, smeden, bødkeren,  og alle havde husdyr….  </vt:lpstr>
      <vt:lpstr>PowerPoint-præsentation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Henrik Harnow</dc:creator>
  <cp:lastModifiedBy>Merete Essenbæk</cp:lastModifiedBy>
  <cp:revision>21</cp:revision>
  <cp:lastPrinted>2017-12-07T09:54:39Z</cp:lastPrinted>
  <dcterms:created xsi:type="dcterms:W3CDTF">2018-01-02T09:24:48Z</dcterms:created>
  <dcterms:modified xsi:type="dcterms:W3CDTF">2021-04-07T08:35:27Z</dcterms:modified>
  <cp:contentStatus/>
</cp:coreProperties>
</file>