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68" r:id="rId2"/>
    <p:sldId id="266" r:id="rId3"/>
    <p:sldId id="267" r:id="rId4"/>
  </p:sldIdLst>
  <p:sldSz cx="9601200" cy="12801600" type="A3"/>
  <p:notesSz cx="6797675" cy="9926638"/>
  <p:custDataLst>
    <p:tags r:id="rId6"/>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032">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63" autoAdjust="0"/>
    <p:restoredTop sz="86553" autoAdjust="0"/>
  </p:normalViewPr>
  <p:slideViewPr>
    <p:cSldViewPr snapToGrid="0">
      <p:cViewPr varScale="1">
        <p:scale>
          <a:sx n="50" d="100"/>
          <a:sy n="50" d="100"/>
        </p:scale>
        <p:origin x="-2124" y="-108"/>
      </p:cViewPr>
      <p:guideLst>
        <p:guide orient="horz" pos="4032"/>
        <p:guide pos="30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'Ark1'!$B$1</c:f>
              <c:strCache>
                <c:ptCount val="1"/>
                <c:pt idx="0">
                  <c:v>Serie 1</c:v>
                </c:pt>
              </c:strCache>
            </c:strRef>
          </c:tx>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ser>
        <c:ser>
          <c:idx val="1"/>
          <c:order val="1"/>
          <c:tx>
            <c:strRef>
              <c:f>'Ark1'!$C$1</c:f>
              <c:strCache>
                <c:ptCount val="1"/>
                <c:pt idx="0">
                  <c:v>Serie 2</c:v>
                </c:pt>
              </c:strCache>
            </c:strRef>
          </c:tx>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ser>
        <c:ser>
          <c:idx val="2"/>
          <c:order val="2"/>
          <c:tx>
            <c:strRef>
              <c:f>'Ark1'!$D$1</c:f>
              <c:strCache>
                <c:ptCount val="1"/>
                <c:pt idx="0">
                  <c:v>Serie 3</c:v>
                </c:pt>
              </c:strCache>
            </c:strRef>
          </c:tx>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471512960"/>
        <c:axId val="471514496"/>
        <c:axId val="459837440"/>
      </c:bar3DChart>
      <c:catAx>
        <c:axId val="471512960"/>
        <c:scaling>
          <c:orientation val="minMax"/>
        </c:scaling>
        <c:delete val="0"/>
        <c:axPos val="b"/>
        <c:majorTickMark val="out"/>
        <c:minorTickMark val="none"/>
        <c:tickLblPos val="nextTo"/>
        <c:crossAx val="471514496"/>
        <c:crosses val="autoZero"/>
        <c:auto val="1"/>
        <c:lblAlgn val="ctr"/>
        <c:lblOffset val="100"/>
        <c:noMultiLvlLbl val="0"/>
      </c:catAx>
      <c:valAx>
        <c:axId val="471514496"/>
        <c:scaling>
          <c:orientation val="minMax"/>
        </c:scaling>
        <c:delete val="0"/>
        <c:axPos val="l"/>
        <c:majorGridlines/>
        <c:numFmt formatCode="General" sourceLinked="1"/>
        <c:majorTickMark val="out"/>
        <c:minorTickMark val="none"/>
        <c:tickLblPos val="nextTo"/>
        <c:crossAx val="471512960"/>
        <c:crosses val="autoZero"/>
        <c:crossBetween val="between"/>
      </c:valAx>
      <c:serAx>
        <c:axId val="459837440"/>
        <c:scaling>
          <c:orientation val="minMax"/>
        </c:scaling>
        <c:delete val="0"/>
        <c:axPos val="b"/>
        <c:majorTickMark val="out"/>
        <c:minorTickMark val="none"/>
        <c:tickLblPos val="nextTo"/>
        <c:crossAx val="471514496"/>
        <c:crosses val="autoZero"/>
      </c:serAx>
    </c:plotArea>
    <c:legend>
      <c:legendPos val="r"/>
      <c:overlay val="0"/>
    </c:legend>
    <c:plotVisOnly val="1"/>
    <c:dispBlanksAs val="gap"/>
    <c:showDLblsOverMax val="0"/>
  </c:chart>
  <c:txPr>
    <a:bodyPr/>
    <a:lstStyle/>
    <a:p>
      <a:pPr>
        <a:defRPr sz="1800"/>
      </a:pPr>
      <a:endParaRPr lang="da-DK"/>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293" cy="496961"/>
          </a:xfrm>
          <a:prstGeom prst="rect">
            <a:avLst/>
          </a:prstGeom>
        </p:spPr>
        <p:txBody>
          <a:bodyPr vert="horz" lIns="90443" tIns="45222" rIns="90443" bIns="45222" rtlCol="0"/>
          <a:lstStyle>
            <a:lvl1pPr algn="l">
              <a:defRPr sz="1200"/>
            </a:lvl1pPr>
          </a:lstStyle>
          <a:p>
            <a:endParaRPr lang="da-DK"/>
          </a:p>
        </p:txBody>
      </p:sp>
      <p:sp>
        <p:nvSpPr>
          <p:cNvPr id="3" name="Date Placeholder 2"/>
          <p:cNvSpPr>
            <a:spLocks noGrp="1"/>
          </p:cNvSpPr>
          <p:nvPr>
            <p:ph type="dt" idx="1"/>
          </p:nvPr>
        </p:nvSpPr>
        <p:spPr>
          <a:xfrm>
            <a:off x="3850815" y="0"/>
            <a:ext cx="2945293" cy="496961"/>
          </a:xfrm>
          <a:prstGeom prst="rect">
            <a:avLst/>
          </a:prstGeom>
        </p:spPr>
        <p:txBody>
          <a:bodyPr vert="horz" lIns="90443" tIns="45222" rIns="90443" bIns="45222" rtlCol="0"/>
          <a:lstStyle>
            <a:lvl1pPr algn="r">
              <a:defRPr sz="1200"/>
            </a:lvl1pPr>
          </a:lstStyle>
          <a:p>
            <a:fld id="{FBC87CA7-C5D4-4671-9A7F-B509CEAC4C8B}" type="datetimeFigureOut">
              <a:rPr lang="da-DK" smtClean="0"/>
              <a:t>15-11-2019</a:t>
            </a:fld>
            <a:endParaRPr lang="da-DK"/>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0443" tIns="45222" rIns="90443" bIns="45222" rtlCol="0" anchor="ctr"/>
          <a:lstStyle/>
          <a:p>
            <a:endParaRPr lang="da-DK"/>
          </a:p>
        </p:txBody>
      </p:sp>
      <p:sp>
        <p:nvSpPr>
          <p:cNvPr id="5" name="Notes Placeholder 4"/>
          <p:cNvSpPr>
            <a:spLocks noGrp="1"/>
          </p:cNvSpPr>
          <p:nvPr>
            <p:ph type="body" sz="quarter" idx="3"/>
          </p:nvPr>
        </p:nvSpPr>
        <p:spPr>
          <a:xfrm>
            <a:off x="679924" y="4777745"/>
            <a:ext cx="5437827" cy="3908064"/>
          </a:xfrm>
          <a:prstGeom prst="rect">
            <a:avLst/>
          </a:prstGeom>
        </p:spPr>
        <p:txBody>
          <a:bodyPr vert="horz" lIns="90443" tIns="45222" rIns="90443" bIns="452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9429677"/>
            <a:ext cx="2945293" cy="496961"/>
          </a:xfrm>
          <a:prstGeom prst="rect">
            <a:avLst/>
          </a:prstGeom>
        </p:spPr>
        <p:txBody>
          <a:bodyPr vert="horz" lIns="90443" tIns="45222" rIns="90443" bIns="45222" rtlCol="0" anchor="b"/>
          <a:lstStyle>
            <a:lvl1pPr algn="l">
              <a:defRPr sz="1200"/>
            </a:lvl1pPr>
          </a:lstStyle>
          <a:p>
            <a:endParaRPr lang="da-DK"/>
          </a:p>
        </p:txBody>
      </p:sp>
      <p:sp>
        <p:nvSpPr>
          <p:cNvPr id="7" name="Slide Number Placeholder 6"/>
          <p:cNvSpPr>
            <a:spLocks noGrp="1"/>
          </p:cNvSpPr>
          <p:nvPr>
            <p:ph type="sldNum" sz="quarter" idx="5"/>
          </p:nvPr>
        </p:nvSpPr>
        <p:spPr>
          <a:xfrm>
            <a:off x="3850815" y="9429677"/>
            <a:ext cx="2945293" cy="496961"/>
          </a:xfrm>
          <a:prstGeom prst="rect">
            <a:avLst/>
          </a:prstGeom>
        </p:spPr>
        <p:txBody>
          <a:bodyPr vert="horz" lIns="90443" tIns="45222" rIns="90443" bIns="45222" rtlCol="0" anchor="b"/>
          <a:lstStyle>
            <a:lvl1pPr algn="r">
              <a:defRPr sz="1200"/>
            </a:lvl1pPr>
          </a:lstStyle>
          <a:p>
            <a:fld id="{68892C0F-74C2-4D18-9796-97824849E5BA}" type="slidenum">
              <a:rPr lang="da-DK" smtClean="0"/>
              <a:t>‹nr.›</a:t>
            </a:fld>
            <a:endParaRPr lang="da-DK"/>
          </a:p>
        </p:txBody>
      </p:sp>
    </p:spTree>
    <p:extLst>
      <p:ext uri="{BB962C8B-B14F-4D97-AF65-F5344CB8AC3E}">
        <p14:creationId xmlns:p14="http://schemas.microsoft.com/office/powerpoint/2010/main" val="1888747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26108" indent="-226108">
              <a:buAutoNum type="arabicPeriod"/>
            </a:pPr>
            <a:r>
              <a:rPr lang="da-DK" dirty="0" smtClean="0"/>
              <a:t>Elefanten kan ikke hoppe</a:t>
            </a:r>
          </a:p>
          <a:p>
            <a:r>
              <a:rPr lang="da-DK" dirty="0" smtClean="0"/>
              <a:t>http://ligegyldigviden.dk/elefanter-kan-ikke-hoppe/</a:t>
            </a:r>
          </a:p>
          <a:p>
            <a:endParaRPr lang="da-DK" dirty="0" smtClean="0"/>
          </a:p>
          <a:p>
            <a:endParaRPr lang="da-DK" dirty="0" smtClean="0"/>
          </a:p>
          <a:p>
            <a:r>
              <a:rPr lang="da-DK" dirty="0" smtClean="0"/>
              <a:t>2. Colosseum – bygget</a:t>
            </a:r>
            <a:r>
              <a:rPr lang="da-DK" baseline="0" dirty="0" smtClean="0"/>
              <a:t> af kejserne Vespasian og Titus omkring år 70 – 80 </a:t>
            </a:r>
            <a:r>
              <a:rPr lang="da-DK" baseline="0" dirty="0" err="1" smtClean="0"/>
              <a:t>e.kr.</a:t>
            </a:r>
            <a:endParaRPr lang="da-DK" dirty="0" smtClean="0"/>
          </a:p>
          <a:p>
            <a:r>
              <a:rPr lang="da-DK" dirty="0" smtClean="0"/>
              <a:t>http://klassisk.ribekatedralskole.dk/steder/rom/colosseum/colosseum.htm</a:t>
            </a:r>
          </a:p>
          <a:p>
            <a:endParaRPr lang="da-DK" dirty="0" smtClean="0"/>
          </a:p>
          <a:p>
            <a:endParaRPr lang="da-DK" dirty="0" smtClean="0"/>
          </a:p>
          <a:p>
            <a:r>
              <a:rPr lang="da-DK" dirty="0" smtClean="0"/>
              <a:t>3. Den lille Havfrue</a:t>
            </a:r>
          </a:p>
          <a:p>
            <a:r>
              <a:rPr lang="da-DK" dirty="0" smtClean="0"/>
              <a:t>https://www.google.dk/search?q=den+lille+havfrue+verdensudstilling&amp;safe=strict&amp;source=lnms&amp;tbm=isch&amp;sa=X&amp;ved=0ahUKEwjR-vrI1oreAhUssKQKHWTgC3UQ_AUIDigB&amp;biw=2240&amp;bih=1145#imgrc=nT1EtdKOTQdHAM:</a:t>
            </a:r>
          </a:p>
          <a:p>
            <a:endParaRPr lang="da-DK" dirty="0" smtClean="0"/>
          </a:p>
          <a:p>
            <a:endParaRPr lang="da-DK" dirty="0" smtClean="0"/>
          </a:p>
          <a:p>
            <a:r>
              <a:rPr lang="da-DK" dirty="0" smtClean="0"/>
              <a:t>4. Mumiebillede</a:t>
            </a:r>
          </a:p>
          <a:p>
            <a:r>
              <a:rPr lang="da-DK" dirty="0" smtClean="0"/>
              <a:t>https://www.ripleys.com/weird-news/ramses-ii-the-mummy-who-had-a-passport/</a:t>
            </a:r>
          </a:p>
          <a:p>
            <a:endParaRPr lang="da-DK" dirty="0" smtClean="0"/>
          </a:p>
          <a:p>
            <a:endParaRPr lang="da-DK" dirty="0" smtClean="0"/>
          </a:p>
          <a:p>
            <a:r>
              <a:rPr lang="da-DK" dirty="0" smtClean="0"/>
              <a:t>5.</a:t>
            </a:r>
            <a:r>
              <a:rPr lang="da-DK" baseline="0" dirty="0" smtClean="0"/>
              <a:t> Babybillede: </a:t>
            </a:r>
          </a:p>
          <a:p>
            <a:r>
              <a:rPr lang="da-DK" dirty="0" smtClean="0"/>
              <a:t>https://www.snopes.com/fact-check/baby-boom-2/</a:t>
            </a:r>
          </a:p>
          <a:p>
            <a:endParaRPr lang="da-DK" dirty="0" smtClean="0"/>
          </a:p>
          <a:p>
            <a:endParaRPr lang="da-DK" dirty="0" smtClean="0"/>
          </a:p>
          <a:p>
            <a:r>
              <a:rPr lang="da-DK" dirty="0" smtClean="0"/>
              <a:t>6. Skibakke på Amager</a:t>
            </a:r>
          </a:p>
          <a:p>
            <a:r>
              <a:rPr lang="da-DK" dirty="0" smtClean="0"/>
              <a:t>https://www.tv2lorry.dk/artikel/nye-tegninger-saadan-bliver-koebenhavns-nye-skibakke</a:t>
            </a:r>
          </a:p>
          <a:p>
            <a:endParaRPr lang="da-DK" dirty="0" smtClean="0"/>
          </a:p>
          <a:p>
            <a:endParaRPr lang="da-DK" dirty="0" smtClean="0"/>
          </a:p>
          <a:p>
            <a:r>
              <a:rPr lang="da-DK" dirty="0" smtClean="0"/>
              <a:t>7. Kæmpe blæksprutte (Blæksprutten</a:t>
            </a:r>
            <a:r>
              <a:rPr lang="da-DK" baseline="0" dirty="0" smtClean="0"/>
              <a:t> er </a:t>
            </a:r>
            <a:r>
              <a:rPr lang="da-DK" baseline="0" dirty="0" err="1" smtClean="0"/>
              <a:t>photoshoppet</a:t>
            </a:r>
            <a:r>
              <a:rPr lang="da-DK" baseline="0" dirty="0" smtClean="0"/>
              <a:t> ind og dækker over en strandet hval)</a:t>
            </a:r>
            <a:endParaRPr lang="da-DK" dirty="0" smtClean="0"/>
          </a:p>
          <a:p>
            <a:r>
              <a:rPr lang="da-DK" dirty="0" smtClean="0"/>
              <a:t>https://www.youtube.com/watch?v=95DGOB22Pi0</a:t>
            </a:r>
          </a:p>
          <a:p>
            <a:endParaRPr lang="da-DK" dirty="0" smtClean="0"/>
          </a:p>
          <a:p>
            <a:endParaRPr lang="da-DK" dirty="0" smtClean="0"/>
          </a:p>
          <a:p>
            <a:r>
              <a:rPr lang="da-DK" dirty="0" smtClean="0"/>
              <a:t>8. Sociale</a:t>
            </a:r>
            <a:r>
              <a:rPr lang="da-DK" baseline="0" dirty="0" smtClean="0"/>
              <a:t> medier (Facebook)</a:t>
            </a:r>
          </a:p>
          <a:p>
            <a:r>
              <a:rPr lang="da-DK" dirty="0" smtClean="0"/>
              <a:t>https://taenk.dk/test-og-forbrugerliv/digitale-tjenester/hvem-ejer-dine-billeder-paa-facebook</a:t>
            </a:r>
          </a:p>
          <a:p>
            <a:endParaRPr lang="da-DK" dirty="0" smtClean="0"/>
          </a:p>
          <a:p>
            <a:endParaRPr lang="da-DK" dirty="0" smtClean="0"/>
          </a:p>
          <a:p>
            <a:r>
              <a:rPr lang="da-DK" dirty="0" smtClean="0"/>
              <a:t>9. Eiffeltårnet</a:t>
            </a:r>
          </a:p>
          <a:p>
            <a:r>
              <a:rPr lang="da-DK" dirty="0" smtClean="0"/>
              <a:t>FUP</a:t>
            </a:r>
          </a:p>
          <a:p>
            <a:endParaRPr lang="da-DK" dirty="0" smtClean="0"/>
          </a:p>
          <a:p>
            <a:r>
              <a:rPr lang="da-DK" dirty="0" smtClean="0"/>
              <a:t>10. Må man slå en svensker,</a:t>
            </a:r>
            <a:r>
              <a:rPr lang="da-DK" baseline="0" dirty="0" smtClean="0"/>
              <a:t> der krydser isen, men en kølle?</a:t>
            </a:r>
          </a:p>
          <a:p>
            <a:pPr marL="169581" indent="-169581">
              <a:buFontTx/>
              <a:buChar char="-"/>
            </a:pPr>
            <a:r>
              <a:rPr lang="da-DK" baseline="0" dirty="0" smtClean="0"/>
              <a:t>Det var ikke Øresund, men derimod Lillebælt og Storebælt, som svenskerne forcerede over isen</a:t>
            </a:r>
          </a:p>
          <a:p>
            <a:pPr marL="169581" indent="-169581">
              <a:buFontTx/>
              <a:buChar char="-"/>
            </a:pPr>
            <a:r>
              <a:rPr lang="da-DK" baseline="0" dirty="0" smtClean="0"/>
              <a:t>En sådan lov er aldrig nedskrevet eller vedtaget, men mange har ”hørt om den”, selvom den slet ikke findes!</a:t>
            </a:r>
          </a:p>
          <a:p>
            <a:pPr marL="169581" indent="-169581">
              <a:buFontTx/>
              <a:buChar char="-"/>
            </a:pPr>
            <a:endParaRPr lang="da-DK" dirty="0" smtClean="0"/>
          </a:p>
          <a:p>
            <a:r>
              <a:rPr lang="da-DK" dirty="0" smtClean="0"/>
              <a:t>https://videnskab.dk/sporg-videnskaben/ma-man-sla-en-svensker-med-en-pind</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68892C0F-74C2-4D18-9796-97824849E5BA}" type="slidenum">
              <a:rPr lang="da-DK" smtClean="0"/>
              <a:t>1</a:t>
            </a:fld>
            <a:endParaRPr lang="da-DK"/>
          </a:p>
        </p:txBody>
      </p:sp>
    </p:spTree>
    <p:extLst>
      <p:ext uri="{BB962C8B-B14F-4D97-AF65-F5344CB8AC3E}">
        <p14:creationId xmlns:p14="http://schemas.microsoft.com/office/powerpoint/2010/main" val="36991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26108" indent="-226108">
              <a:buAutoNum type="arabicPeriod"/>
            </a:pPr>
            <a:r>
              <a:rPr lang="da-DK" dirty="0" smtClean="0"/>
              <a:t>Elefanten kan ikke hoppe</a:t>
            </a:r>
          </a:p>
          <a:p>
            <a:r>
              <a:rPr lang="da-DK" dirty="0" smtClean="0"/>
              <a:t>http://ligegyldigviden.dk/elefanter-kan-ikke-hoppe/</a:t>
            </a:r>
          </a:p>
          <a:p>
            <a:endParaRPr lang="da-DK" dirty="0" smtClean="0"/>
          </a:p>
          <a:p>
            <a:endParaRPr lang="da-DK" dirty="0" smtClean="0"/>
          </a:p>
          <a:p>
            <a:r>
              <a:rPr lang="da-DK" dirty="0" smtClean="0"/>
              <a:t>2. Colosseum – bygget</a:t>
            </a:r>
            <a:r>
              <a:rPr lang="da-DK" baseline="0" dirty="0" smtClean="0"/>
              <a:t> af kejserne Vespasian og Titus omkring år 70 – 80 </a:t>
            </a:r>
            <a:r>
              <a:rPr lang="da-DK" baseline="0" dirty="0" err="1" smtClean="0"/>
              <a:t>e.kr.</a:t>
            </a:r>
            <a:endParaRPr lang="da-DK" dirty="0" smtClean="0"/>
          </a:p>
          <a:p>
            <a:r>
              <a:rPr lang="da-DK" dirty="0" smtClean="0"/>
              <a:t>http://klassisk.ribekatedralskole.dk/steder/rom/colosseum/colosseum.htm</a:t>
            </a:r>
          </a:p>
          <a:p>
            <a:endParaRPr lang="da-DK" dirty="0" smtClean="0"/>
          </a:p>
          <a:p>
            <a:endParaRPr lang="da-DK" dirty="0" smtClean="0"/>
          </a:p>
          <a:p>
            <a:r>
              <a:rPr lang="da-DK" dirty="0" smtClean="0"/>
              <a:t>3. Den lille Havfrue</a:t>
            </a:r>
          </a:p>
          <a:p>
            <a:r>
              <a:rPr lang="da-DK" dirty="0" smtClean="0"/>
              <a:t>https://www.google.dk/search?q=den+lille+havfrue+verdensudstilling&amp;safe=strict&amp;source=lnms&amp;tbm=isch&amp;sa=X&amp;ved=0ahUKEwjR-vrI1oreAhUssKQKHWTgC3UQ_AUIDigB&amp;biw=2240&amp;bih=1145#imgrc=nT1EtdKOTQdHAM:</a:t>
            </a:r>
          </a:p>
          <a:p>
            <a:endParaRPr lang="da-DK" dirty="0" smtClean="0"/>
          </a:p>
          <a:p>
            <a:endParaRPr lang="da-DK" dirty="0" smtClean="0"/>
          </a:p>
          <a:p>
            <a:r>
              <a:rPr lang="da-DK" dirty="0" smtClean="0"/>
              <a:t>4. Mumiebillede</a:t>
            </a:r>
          </a:p>
          <a:p>
            <a:r>
              <a:rPr lang="da-DK" dirty="0" smtClean="0"/>
              <a:t>https://www.ripleys.com/weird-news/ramses-ii-the-mummy-who-had-a-passport/</a:t>
            </a:r>
          </a:p>
          <a:p>
            <a:endParaRPr lang="da-DK" dirty="0" smtClean="0"/>
          </a:p>
          <a:p>
            <a:endParaRPr lang="da-DK" dirty="0" smtClean="0"/>
          </a:p>
          <a:p>
            <a:r>
              <a:rPr lang="da-DK" dirty="0" smtClean="0"/>
              <a:t>5.</a:t>
            </a:r>
            <a:r>
              <a:rPr lang="da-DK" baseline="0" dirty="0" smtClean="0"/>
              <a:t> Babybillede: </a:t>
            </a:r>
          </a:p>
          <a:p>
            <a:r>
              <a:rPr lang="da-DK" dirty="0" smtClean="0"/>
              <a:t>https://www.snopes.com/fact-check/baby-boom-2/</a:t>
            </a:r>
          </a:p>
          <a:p>
            <a:endParaRPr lang="da-DK" dirty="0" smtClean="0"/>
          </a:p>
          <a:p>
            <a:endParaRPr lang="da-DK" dirty="0" smtClean="0"/>
          </a:p>
          <a:p>
            <a:r>
              <a:rPr lang="da-DK" dirty="0" smtClean="0"/>
              <a:t>6. Skibakke på Amager</a:t>
            </a:r>
          </a:p>
          <a:p>
            <a:r>
              <a:rPr lang="da-DK" dirty="0" smtClean="0"/>
              <a:t>https://www.tv2lorry.dk/artikel/nye-tegninger-saadan-bliver-koebenhavns-nye-skibakke</a:t>
            </a:r>
          </a:p>
          <a:p>
            <a:endParaRPr lang="da-DK" dirty="0" smtClean="0"/>
          </a:p>
          <a:p>
            <a:endParaRPr lang="da-DK" dirty="0" smtClean="0"/>
          </a:p>
          <a:p>
            <a:r>
              <a:rPr lang="da-DK" dirty="0" smtClean="0"/>
              <a:t>7. Kæmpe blæksprutte (Blæksprutten</a:t>
            </a:r>
            <a:r>
              <a:rPr lang="da-DK" baseline="0" dirty="0" smtClean="0"/>
              <a:t> er </a:t>
            </a:r>
            <a:r>
              <a:rPr lang="da-DK" baseline="0" dirty="0" err="1" smtClean="0"/>
              <a:t>photoshoppet</a:t>
            </a:r>
            <a:r>
              <a:rPr lang="da-DK" baseline="0" dirty="0" smtClean="0"/>
              <a:t> ind og dækker over en strandet hval)</a:t>
            </a:r>
            <a:endParaRPr lang="da-DK" dirty="0" smtClean="0"/>
          </a:p>
          <a:p>
            <a:r>
              <a:rPr lang="da-DK" dirty="0" smtClean="0"/>
              <a:t>https://www.youtube.com/watch?v=95DGOB22Pi0</a:t>
            </a:r>
          </a:p>
          <a:p>
            <a:endParaRPr lang="da-DK" dirty="0" smtClean="0"/>
          </a:p>
          <a:p>
            <a:endParaRPr lang="da-DK" dirty="0" smtClean="0"/>
          </a:p>
          <a:p>
            <a:r>
              <a:rPr lang="da-DK" dirty="0" smtClean="0"/>
              <a:t>8. Sociale</a:t>
            </a:r>
            <a:r>
              <a:rPr lang="da-DK" baseline="0" dirty="0" smtClean="0"/>
              <a:t> medier (Facebook)</a:t>
            </a:r>
          </a:p>
          <a:p>
            <a:r>
              <a:rPr lang="da-DK" dirty="0" smtClean="0"/>
              <a:t>https://taenk.dk/test-og-forbrugerliv/digitale-tjenester/hvem-ejer-dine-billeder-paa-facebook</a:t>
            </a:r>
          </a:p>
          <a:p>
            <a:endParaRPr lang="da-DK" dirty="0" smtClean="0"/>
          </a:p>
          <a:p>
            <a:endParaRPr lang="da-DK" dirty="0" smtClean="0"/>
          </a:p>
          <a:p>
            <a:r>
              <a:rPr lang="da-DK" dirty="0" smtClean="0"/>
              <a:t>9. Eiffeltårnet</a:t>
            </a:r>
          </a:p>
          <a:p>
            <a:r>
              <a:rPr lang="da-DK" dirty="0" smtClean="0"/>
              <a:t>FUP</a:t>
            </a:r>
          </a:p>
          <a:p>
            <a:endParaRPr lang="da-DK" dirty="0" smtClean="0"/>
          </a:p>
          <a:p>
            <a:r>
              <a:rPr lang="da-DK" dirty="0" smtClean="0"/>
              <a:t>10. Må man slå en svensker,</a:t>
            </a:r>
            <a:r>
              <a:rPr lang="da-DK" baseline="0" dirty="0" smtClean="0"/>
              <a:t> der krydser isen, men en kølle?</a:t>
            </a:r>
          </a:p>
          <a:p>
            <a:pPr marL="169581" indent="-169581">
              <a:buFontTx/>
              <a:buChar char="-"/>
            </a:pPr>
            <a:r>
              <a:rPr lang="da-DK" baseline="0" dirty="0" smtClean="0"/>
              <a:t>Det var ikke Øresund, men derimod Lillebælt og Storebælt, som svenskerne forcerede over isen</a:t>
            </a:r>
          </a:p>
          <a:p>
            <a:pPr marL="169581" indent="-169581">
              <a:buFontTx/>
              <a:buChar char="-"/>
            </a:pPr>
            <a:r>
              <a:rPr lang="da-DK" baseline="0" dirty="0" smtClean="0"/>
              <a:t>En sådan lov er aldrig nedskrevet eller vedtaget, men mange har ”hørt om den”, selvom den slet ikke findes!</a:t>
            </a:r>
          </a:p>
          <a:p>
            <a:pPr marL="169581" indent="-169581">
              <a:buFontTx/>
              <a:buChar char="-"/>
            </a:pPr>
            <a:endParaRPr lang="da-DK" dirty="0" smtClean="0"/>
          </a:p>
          <a:p>
            <a:r>
              <a:rPr lang="da-DK" dirty="0" smtClean="0"/>
              <a:t>https://videnskab.dk/sporg-videnskaben/ma-man-sla-en-svensker-med-en-pind</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68892C0F-74C2-4D18-9796-97824849E5BA}" type="slidenum">
              <a:rPr lang="da-DK" smtClean="0"/>
              <a:t>2</a:t>
            </a:fld>
            <a:endParaRPr lang="da-DK"/>
          </a:p>
        </p:txBody>
      </p:sp>
    </p:spTree>
    <p:extLst>
      <p:ext uri="{BB962C8B-B14F-4D97-AF65-F5344CB8AC3E}">
        <p14:creationId xmlns:p14="http://schemas.microsoft.com/office/powerpoint/2010/main" val="369918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26108" indent="-226108">
              <a:buAutoNum type="arabicPeriod"/>
            </a:pPr>
            <a:r>
              <a:rPr lang="da-DK" dirty="0" smtClean="0"/>
              <a:t>Elefanten kan ikke hoppe</a:t>
            </a:r>
          </a:p>
          <a:p>
            <a:r>
              <a:rPr lang="da-DK" dirty="0" smtClean="0"/>
              <a:t>http://ligegyldigviden.dk/elefanter-kan-ikke-hoppe/</a:t>
            </a:r>
          </a:p>
          <a:p>
            <a:endParaRPr lang="da-DK" dirty="0" smtClean="0"/>
          </a:p>
          <a:p>
            <a:endParaRPr lang="da-DK" dirty="0" smtClean="0"/>
          </a:p>
          <a:p>
            <a:r>
              <a:rPr lang="da-DK" dirty="0" smtClean="0"/>
              <a:t>2. Colosseum – bygget</a:t>
            </a:r>
            <a:r>
              <a:rPr lang="da-DK" baseline="0" dirty="0" smtClean="0"/>
              <a:t> af kejserne Vespasian og Titus omkring år 70 – 80 </a:t>
            </a:r>
            <a:r>
              <a:rPr lang="da-DK" baseline="0" dirty="0" err="1" smtClean="0"/>
              <a:t>e.kr.</a:t>
            </a:r>
            <a:endParaRPr lang="da-DK" dirty="0" smtClean="0"/>
          </a:p>
          <a:p>
            <a:r>
              <a:rPr lang="da-DK" dirty="0" smtClean="0"/>
              <a:t>http://klassisk.ribekatedralskole.dk/steder/rom/colosseum/colosseum.htm</a:t>
            </a:r>
          </a:p>
          <a:p>
            <a:endParaRPr lang="da-DK" dirty="0" smtClean="0"/>
          </a:p>
          <a:p>
            <a:endParaRPr lang="da-DK" dirty="0" smtClean="0"/>
          </a:p>
          <a:p>
            <a:r>
              <a:rPr lang="da-DK" dirty="0" smtClean="0"/>
              <a:t>3. Den lille Havfrue</a:t>
            </a:r>
          </a:p>
          <a:p>
            <a:r>
              <a:rPr lang="da-DK" dirty="0" smtClean="0"/>
              <a:t>https://www.google.dk/search?q=den+lille+havfrue+verdensudstilling&amp;safe=strict&amp;source=lnms&amp;tbm=isch&amp;sa=X&amp;ved=0ahUKEwjR-vrI1oreAhUssKQKHWTgC3UQ_AUIDigB&amp;biw=2240&amp;bih=1145#imgrc=nT1EtdKOTQdHAM:</a:t>
            </a:r>
          </a:p>
          <a:p>
            <a:endParaRPr lang="da-DK" dirty="0" smtClean="0"/>
          </a:p>
          <a:p>
            <a:endParaRPr lang="da-DK" dirty="0" smtClean="0"/>
          </a:p>
          <a:p>
            <a:r>
              <a:rPr lang="da-DK" dirty="0" smtClean="0"/>
              <a:t>4. Mumiebillede</a:t>
            </a:r>
          </a:p>
          <a:p>
            <a:r>
              <a:rPr lang="da-DK" dirty="0" smtClean="0"/>
              <a:t>https://www.ripleys.com/weird-news/ramses-ii-the-mummy-who-had-a-passport/</a:t>
            </a:r>
          </a:p>
          <a:p>
            <a:endParaRPr lang="da-DK" dirty="0" smtClean="0"/>
          </a:p>
          <a:p>
            <a:endParaRPr lang="da-DK" dirty="0" smtClean="0"/>
          </a:p>
          <a:p>
            <a:r>
              <a:rPr lang="da-DK" dirty="0" smtClean="0"/>
              <a:t>5.</a:t>
            </a:r>
            <a:r>
              <a:rPr lang="da-DK" baseline="0" dirty="0" smtClean="0"/>
              <a:t> Babybillede: </a:t>
            </a:r>
          </a:p>
          <a:p>
            <a:r>
              <a:rPr lang="da-DK" dirty="0" smtClean="0"/>
              <a:t>https://www.snopes.com/fact-check/baby-boom-2/</a:t>
            </a:r>
          </a:p>
          <a:p>
            <a:endParaRPr lang="da-DK" dirty="0" smtClean="0"/>
          </a:p>
          <a:p>
            <a:endParaRPr lang="da-DK" dirty="0" smtClean="0"/>
          </a:p>
          <a:p>
            <a:r>
              <a:rPr lang="da-DK" dirty="0" smtClean="0"/>
              <a:t>6. Skibakke på Amager</a:t>
            </a:r>
          </a:p>
          <a:p>
            <a:r>
              <a:rPr lang="da-DK" dirty="0" smtClean="0"/>
              <a:t>https://www.tv2lorry.dk/artikel/nye-tegninger-saadan-bliver-koebenhavns-nye-skibakke</a:t>
            </a:r>
          </a:p>
          <a:p>
            <a:endParaRPr lang="da-DK" dirty="0" smtClean="0"/>
          </a:p>
          <a:p>
            <a:endParaRPr lang="da-DK" dirty="0" smtClean="0"/>
          </a:p>
          <a:p>
            <a:r>
              <a:rPr lang="da-DK" dirty="0" smtClean="0"/>
              <a:t>7. Kæmpe blæksprutte (Blæksprutten</a:t>
            </a:r>
            <a:r>
              <a:rPr lang="da-DK" baseline="0" dirty="0" smtClean="0"/>
              <a:t> er </a:t>
            </a:r>
            <a:r>
              <a:rPr lang="da-DK" baseline="0" dirty="0" err="1" smtClean="0"/>
              <a:t>photoshoppet</a:t>
            </a:r>
            <a:r>
              <a:rPr lang="da-DK" baseline="0" dirty="0" smtClean="0"/>
              <a:t> ind og dækker over en strandet hval)</a:t>
            </a:r>
            <a:endParaRPr lang="da-DK" dirty="0" smtClean="0"/>
          </a:p>
          <a:p>
            <a:r>
              <a:rPr lang="da-DK" dirty="0" smtClean="0"/>
              <a:t>https://www.youtube.com/watch?v=95DGOB22Pi0</a:t>
            </a:r>
          </a:p>
          <a:p>
            <a:endParaRPr lang="da-DK" dirty="0" smtClean="0"/>
          </a:p>
          <a:p>
            <a:endParaRPr lang="da-DK" dirty="0" smtClean="0"/>
          </a:p>
          <a:p>
            <a:r>
              <a:rPr lang="da-DK" dirty="0" smtClean="0"/>
              <a:t>8. Sociale</a:t>
            </a:r>
            <a:r>
              <a:rPr lang="da-DK" baseline="0" dirty="0" smtClean="0"/>
              <a:t> medier (Facebook)</a:t>
            </a:r>
          </a:p>
          <a:p>
            <a:r>
              <a:rPr lang="da-DK" dirty="0" smtClean="0"/>
              <a:t>https://taenk.dk/test-og-forbrugerliv/digitale-tjenester/hvem-ejer-dine-billeder-paa-facebook</a:t>
            </a:r>
          </a:p>
          <a:p>
            <a:endParaRPr lang="da-DK" dirty="0" smtClean="0"/>
          </a:p>
          <a:p>
            <a:endParaRPr lang="da-DK" dirty="0" smtClean="0"/>
          </a:p>
          <a:p>
            <a:r>
              <a:rPr lang="da-DK" dirty="0" smtClean="0"/>
              <a:t>9. Eiffeltårnet</a:t>
            </a:r>
          </a:p>
          <a:p>
            <a:r>
              <a:rPr lang="da-DK" dirty="0" smtClean="0"/>
              <a:t>FUP</a:t>
            </a:r>
          </a:p>
          <a:p>
            <a:endParaRPr lang="da-DK" dirty="0" smtClean="0"/>
          </a:p>
          <a:p>
            <a:r>
              <a:rPr lang="da-DK" dirty="0" smtClean="0"/>
              <a:t>10. Må man slå en svensker,</a:t>
            </a:r>
            <a:r>
              <a:rPr lang="da-DK" baseline="0" dirty="0" smtClean="0"/>
              <a:t> der krydser isen, men en kølle?</a:t>
            </a:r>
          </a:p>
          <a:p>
            <a:pPr marL="169581" indent="-169581">
              <a:buFontTx/>
              <a:buChar char="-"/>
            </a:pPr>
            <a:r>
              <a:rPr lang="da-DK" baseline="0" dirty="0" smtClean="0"/>
              <a:t>Det var ikke Øresund, men derimod Lillebælt og Storebælt, som svenskerne forcerede over isen</a:t>
            </a:r>
          </a:p>
          <a:p>
            <a:pPr marL="169581" indent="-169581">
              <a:buFontTx/>
              <a:buChar char="-"/>
            </a:pPr>
            <a:r>
              <a:rPr lang="da-DK" baseline="0" dirty="0" smtClean="0"/>
              <a:t>En sådan lov er aldrig nedskrevet eller vedtaget, men mange har ”hørt om den”, selvom den slet ikke findes!</a:t>
            </a:r>
          </a:p>
          <a:p>
            <a:pPr marL="169581" indent="-169581">
              <a:buFontTx/>
              <a:buChar char="-"/>
            </a:pPr>
            <a:endParaRPr lang="da-DK" dirty="0" smtClean="0"/>
          </a:p>
          <a:p>
            <a:r>
              <a:rPr lang="da-DK" dirty="0" smtClean="0"/>
              <a:t>https://videnskab.dk/sporg-videnskaben/ma-man-sla-en-svensker-med-en-pind</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68892C0F-74C2-4D18-9796-97824849E5BA}" type="slidenum">
              <a:rPr lang="da-DK" smtClean="0"/>
              <a:t>3</a:t>
            </a:fld>
            <a:endParaRPr lang="da-DK"/>
          </a:p>
        </p:txBody>
      </p:sp>
    </p:spTree>
    <p:extLst>
      <p:ext uri="{BB962C8B-B14F-4D97-AF65-F5344CB8AC3E}">
        <p14:creationId xmlns:p14="http://schemas.microsoft.com/office/powerpoint/2010/main" val="36991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da-DK" smtClean="0"/>
              <a:t>Klik for at redigere i master</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da-DK" smtClean="0"/>
              <a:t>Klik for at redigere i master</a:t>
            </a:r>
            <a:endParaRPr lang="en-US" dirty="0"/>
          </a:p>
        </p:txBody>
      </p:sp>
      <p:sp>
        <p:nvSpPr>
          <p:cNvPr id="4" name="Date Placeholder 3"/>
          <p:cNvSpPr>
            <a:spLocks noGrp="1"/>
          </p:cNvSpPr>
          <p:nvPr>
            <p:ph type="dt" sz="half" idx="10"/>
          </p:nvPr>
        </p:nvSpPr>
        <p:spPr/>
        <p:txBody>
          <a:bodyPr/>
          <a:lstStyle/>
          <a:p>
            <a:fld id="{7522FB48-1A0D-47FF-85A8-0219C827BE92}" type="datetimeFigureOut">
              <a:rPr lang="da-DK" smtClean="0"/>
              <a:t>15-11-2019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C687C29-BB63-480B-9C19-610D1E5004E1}" type="slidenum">
              <a:rPr lang="da-DK" smtClean="0"/>
              <a:t>‹nr.›</a:t>
            </a:fld>
            <a:endParaRPr lang="da-DK"/>
          </a:p>
        </p:txBody>
      </p:sp>
    </p:spTree>
    <p:extLst>
      <p:ext uri="{BB962C8B-B14F-4D97-AF65-F5344CB8AC3E}">
        <p14:creationId xmlns:p14="http://schemas.microsoft.com/office/powerpoint/2010/main" val="2614215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7522FB48-1A0D-47FF-85A8-0219C827BE92}" type="datetimeFigureOut">
              <a:rPr lang="da-DK" smtClean="0"/>
              <a:t>15-11-2019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C687C29-BB63-480B-9C19-610D1E5004E1}" type="slidenum">
              <a:rPr lang="da-DK" smtClean="0"/>
              <a:t>‹nr.›</a:t>
            </a:fld>
            <a:endParaRPr lang="da-DK"/>
          </a:p>
        </p:txBody>
      </p:sp>
    </p:spTree>
    <p:extLst>
      <p:ext uri="{BB962C8B-B14F-4D97-AF65-F5344CB8AC3E}">
        <p14:creationId xmlns:p14="http://schemas.microsoft.com/office/powerpoint/2010/main" val="215990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da-DK" smtClean="0"/>
              <a:t>Klik for at redigere i master</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7522FB48-1A0D-47FF-85A8-0219C827BE92}" type="datetimeFigureOut">
              <a:rPr lang="da-DK" smtClean="0"/>
              <a:t>15-11-2019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C687C29-BB63-480B-9C19-610D1E5004E1}" type="slidenum">
              <a:rPr lang="da-DK" smtClean="0"/>
              <a:t>‹nr.›</a:t>
            </a:fld>
            <a:endParaRPr lang="da-DK"/>
          </a:p>
        </p:txBody>
      </p:sp>
    </p:spTree>
    <p:extLst>
      <p:ext uri="{BB962C8B-B14F-4D97-AF65-F5344CB8AC3E}">
        <p14:creationId xmlns:p14="http://schemas.microsoft.com/office/powerpoint/2010/main" val="3990554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7522FB48-1A0D-47FF-85A8-0219C827BE92}" type="datetimeFigureOut">
              <a:rPr lang="da-DK" smtClean="0"/>
              <a:t>15-11-2019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5C687C29-BB63-480B-9C19-610D1E5004E1}" type="slidenum">
              <a:rPr lang="da-DK" smtClean="0"/>
              <a:t>‹nr.›</a:t>
            </a:fld>
            <a:endParaRPr lang="da-DK"/>
          </a:p>
        </p:txBody>
      </p:sp>
      <p:graphicFrame>
        <p:nvGraphicFramePr>
          <p:cNvPr id="6" name="TPChart" hidden="1"/>
          <p:cNvGraphicFramePr/>
          <p:nvPr userDrawn="1">
            <p:extLst>
              <p:ext uri="{D42A27DB-BD31-4B8C-83A1-F6EECF244321}">
                <p14:modId xmlns:p14="http://schemas.microsoft.com/office/powerpoint/2010/main" val="3837344157"/>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6079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7522FB48-1A0D-47FF-85A8-0219C827BE92}" type="datetimeFigureOut">
              <a:rPr lang="da-DK" smtClean="0"/>
              <a:t>15-11-2019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C687C29-BB63-480B-9C19-610D1E5004E1}" type="slidenum">
              <a:rPr lang="da-DK" smtClean="0"/>
              <a:t>‹nr.›</a:t>
            </a:fld>
            <a:endParaRPr lang="da-DK"/>
          </a:p>
        </p:txBody>
      </p:sp>
    </p:spTree>
    <p:extLst>
      <p:ext uri="{BB962C8B-B14F-4D97-AF65-F5344CB8AC3E}">
        <p14:creationId xmlns:p14="http://schemas.microsoft.com/office/powerpoint/2010/main" val="242420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da-DK" smtClean="0"/>
              <a:t>Klik for at redigere i master</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7522FB48-1A0D-47FF-85A8-0219C827BE92}" type="datetimeFigureOut">
              <a:rPr lang="da-DK" smtClean="0"/>
              <a:t>15-11-2019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C687C29-BB63-480B-9C19-610D1E5004E1}" type="slidenum">
              <a:rPr lang="da-DK" smtClean="0"/>
              <a:t>‹nr.›</a:t>
            </a:fld>
            <a:endParaRPr lang="da-DK"/>
          </a:p>
        </p:txBody>
      </p:sp>
    </p:spTree>
    <p:extLst>
      <p:ext uri="{BB962C8B-B14F-4D97-AF65-F5344CB8AC3E}">
        <p14:creationId xmlns:p14="http://schemas.microsoft.com/office/powerpoint/2010/main" val="56581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7522FB48-1A0D-47FF-85A8-0219C827BE92}" type="datetimeFigureOut">
              <a:rPr lang="da-DK" smtClean="0"/>
              <a:t>15-11-2019</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5C687C29-BB63-480B-9C19-610D1E5004E1}" type="slidenum">
              <a:rPr lang="da-DK" smtClean="0"/>
              <a:t>‹nr.›</a:t>
            </a:fld>
            <a:endParaRPr lang="da-DK"/>
          </a:p>
        </p:txBody>
      </p:sp>
    </p:spTree>
    <p:extLst>
      <p:ext uri="{BB962C8B-B14F-4D97-AF65-F5344CB8AC3E}">
        <p14:creationId xmlns:p14="http://schemas.microsoft.com/office/powerpoint/2010/main" val="248905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da-DK" smtClean="0"/>
              <a:t>Klik for at redigere i master</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da-DK" smtClean="0"/>
              <a:t>Klik for at redigere i master</a:t>
            </a:r>
          </a:p>
        </p:txBody>
      </p:sp>
      <p:sp>
        <p:nvSpPr>
          <p:cNvPr id="4" name="Content Placeholder 3"/>
          <p:cNvSpPr>
            <a:spLocks noGrp="1"/>
          </p:cNvSpPr>
          <p:nvPr>
            <p:ph sz="half" idx="2"/>
          </p:nvPr>
        </p:nvSpPr>
        <p:spPr>
          <a:xfrm>
            <a:off x="661334" y="4676140"/>
            <a:ext cx="4061757" cy="687789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da-DK" smtClean="0"/>
              <a:t>Klik for at redigere i master</a:t>
            </a:r>
          </a:p>
        </p:txBody>
      </p:sp>
      <p:sp>
        <p:nvSpPr>
          <p:cNvPr id="6" name="Content Placeholder 5"/>
          <p:cNvSpPr>
            <a:spLocks noGrp="1"/>
          </p:cNvSpPr>
          <p:nvPr>
            <p:ph sz="quarter" idx="4"/>
          </p:nvPr>
        </p:nvSpPr>
        <p:spPr>
          <a:xfrm>
            <a:off x="4860608" y="4676140"/>
            <a:ext cx="4081761" cy="687789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7522FB48-1A0D-47FF-85A8-0219C827BE92}" type="datetimeFigureOut">
              <a:rPr lang="da-DK" smtClean="0"/>
              <a:t>15-11-2019</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5C687C29-BB63-480B-9C19-610D1E5004E1}" type="slidenum">
              <a:rPr lang="da-DK" smtClean="0"/>
              <a:t>‹nr.›</a:t>
            </a:fld>
            <a:endParaRPr lang="da-DK"/>
          </a:p>
        </p:txBody>
      </p:sp>
    </p:spTree>
    <p:extLst>
      <p:ext uri="{BB962C8B-B14F-4D97-AF65-F5344CB8AC3E}">
        <p14:creationId xmlns:p14="http://schemas.microsoft.com/office/powerpoint/2010/main" val="179143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fld id="{7522FB48-1A0D-47FF-85A8-0219C827BE92}" type="datetimeFigureOut">
              <a:rPr lang="da-DK" smtClean="0"/>
              <a:t>15-11-2019</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5C687C29-BB63-480B-9C19-610D1E5004E1}" type="slidenum">
              <a:rPr lang="da-DK" smtClean="0"/>
              <a:t>‹nr.›</a:t>
            </a:fld>
            <a:endParaRPr lang="da-DK"/>
          </a:p>
        </p:txBody>
      </p:sp>
    </p:spTree>
    <p:extLst>
      <p:ext uri="{BB962C8B-B14F-4D97-AF65-F5344CB8AC3E}">
        <p14:creationId xmlns:p14="http://schemas.microsoft.com/office/powerpoint/2010/main" val="47933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2FB48-1A0D-47FF-85A8-0219C827BE92}" type="datetimeFigureOut">
              <a:rPr lang="da-DK" smtClean="0"/>
              <a:t>15-11-2019</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5C687C29-BB63-480B-9C19-610D1E5004E1}" type="slidenum">
              <a:rPr lang="da-DK" smtClean="0"/>
              <a:t>‹nr.›</a:t>
            </a:fld>
            <a:endParaRPr lang="da-DK"/>
          </a:p>
        </p:txBody>
      </p:sp>
    </p:spTree>
    <p:extLst>
      <p:ext uri="{BB962C8B-B14F-4D97-AF65-F5344CB8AC3E}">
        <p14:creationId xmlns:p14="http://schemas.microsoft.com/office/powerpoint/2010/main" val="2084190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da-DK" smtClean="0"/>
              <a:t>Klik for at redigere i master</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da-DK" smtClean="0"/>
              <a:t>Klik for at redigere i master</a:t>
            </a:r>
          </a:p>
        </p:txBody>
      </p:sp>
      <p:sp>
        <p:nvSpPr>
          <p:cNvPr id="5" name="Date Placeholder 4"/>
          <p:cNvSpPr>
            <a:spLocks noGrp="1"/>
          </p:cNvSpPr>
          <p:nvPr>
            <p:ph type="dt" sz="half" idx="10"/>
          </p:nvPr>
        </p:nvSpPr>
        <p:spPr/>
        <p:txBody>
          <a:bodyPr/>
          <a:lstStyle/>
          <a:p>
            <a:fld id="{7522FB48-1A0D-47FF-85A8-0219C827BE92}" type="datetimeFigureOut">
              <a:rPr lang="da-DK" smtClean="0"/>
              <a:t>15-11-2019</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5C687C29-BB63-480B-9C19-610D1E5004E1}" type="slidenum">
              <a:rPr lang="da-DK" smtClean="0"/>
              <a:t>‹nr.›</a:t>
            </a:fld>
            <a:endParaRPr lang="da-DK"/>
          </a:p>
        </p:txBody>
      </p:sp>
    </p:spTree>
    <p:extLst>
      <p:ext uri="{BB962C8B-B14F-4D97-AF65-F5344CB8AC3E}">
        <p14:creationId xmlns:p14="http://schemas.microsoft.com/office/powerpoint/2010/main" val="2144232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da-DK" smtClean="0"/>
              <a:t>Klik for at redigere i master</a:t>
            </a:r>
          </a:p>
        </p:txBody>
      </p:sp>
      <p:sp>
        <p:nvSpPr>
          <p:cNvPr id="5" name="Date Placeholder 4"/>
          <p:cNvSpPr>
            <a:spLocks noGrp="1"/>
          </p:cNvSpPr>
          <p:nvPr>
            <p:ph type="dt" sz="half" idx="10"/>
          </p:nvPr>
        </p:nvSpPr>
        <p:spPr/>
        <p:txBody>
          <a:bodyPr/>
          <a:lstStyle/>
          <a:p>
            <a:fld id="{7522FB48-1A0D-47FF-85A8-0219C827BE92}" type="datetimeFigureOut">
              <a:rPr lang="da-DK" smtClean="0"/>
              <a:t>15-11-2019</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5C687C29-BB63-480B-9C19-610D1E5004E1}" type="slidenum">
              <a:rPr lang="da-DK" smtClean="0"/>
              <a:t>‹nr.›</a:t>
            </a:fld>
            <a:endParaRPr lang="da-DK"/>
          </a:p>
        </p:txBody>
      </p:sp>
    </p:spTree>
    <p:extLst>
      <p:ext uri="{BB962C8B-B14F-4D97-AF65-F5344CB8AC3E}">
        <p14:creationId xmlns:p14="http://schemas.microsoft.com/office/powerpoint/2010/main" val="2019700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da-DK" smtClean="0"/>
              <a:t>Klik for at redigere i master</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7522FB48-1A0D-47FF-85A8-0219C827BE92}" type="datetimeFigureOut">
              <a:rPr lang="da-DK" smtClean="0"/>
              <a:t>15-11-2019</a:t>
            </a:fld>
            <a:endParaRPr lang="da-DK"/>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5C687C29-BB63-480B-9C19-610D1E5004E1}" type="slidenum">
              <a:rPr lang="da-DK" smtClean="0"/>
              <a:t>‹nr.›</a:t>
            </a:fld>
            <a:endParaRPr lang="da-DK"/>
          </a:p>
        </p:txBody>
      </p:sp>
    </p:spTree>
    <p:extLst>
      <p:ext uri="{BB962C8B-B14F-4D97-AF65-F5344CB8AC3E}">
        <p14:creationId xmlns:p14="http://schemas.microsoft.com/office/powerpoint/2010/main" val="2984473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3">
            <a:extLst>
              <a:ext uri="{28A0092B-C50C-407E-A947-70E740481C1C}">
                <a14:useLocalDpi xmlns:a14="http://schemas.microsoft.com/office/drawing/2010/main" val="0"/>
              </a:ext>
            </a:extLst>
          </a:blip>
          <a:srcRect l="28355" t="800" r="8343" b="914"/>
          <a:stretch/>
        </p:blipFill>
        <p:spPr>
          <a:xfrm>
            <a:off x="168643" y="141938"/>
            <a:ext cx="9257115" cy="12545361"/>
          </a:xfrm>
          <a:prstGeom prst="rect">
            <a:avLst/>
          </a:prstGeom>
        </p:spPr>
      </p:pic>
      <p:sp>
        <p:nvSpPr>
          <p:cNvPr id="8" name="Afrundet rektangel 7"/>
          <p:cNvSpPr/>
          <p:nvPr/>
        </p:nvSpPr>
        <p:spPr>
          <a:xfrm>
            <a:off x="341999" y="310052"/>
            <a:ext cx="8889928" cy="984694"/>
          </a:xfrm>
          <a:prstGeom prst="roundRect">
            <a:avLst/>
          </a:prstGeom>
          <a:solidFill>
            <a:schemeClr val="tx1">
              <a:alpha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ysClr val="windowText" lastClr="000000"/>
              </a:solidFill>
            </a:endParaRPr>
          </a:p>
        </p:txBody>
      </p:sp>
      <p:sp>
        <p:nvSpPr>
          <p:cNvPr id="209" name="Tekstfelt 12"/>
          <p:cNvSpPr txBox="1"/>
          <p:nvPr/>
        </p:nvSpPr>
        <p:spPr>
          <a:xfrm>
            <a:off x="309341" y="451682"/>
            <a:ext cx="8955244" cy="707886"/>
          </a:xfrm>
          <a:prstGeom prst="rect">
            <a:avLst/>
          </a:prstGeom>
          <a:noFill/>
        </p:spPr>
        <p:txBody>
          <a:bodyPr wrap="square" rtlCol="0">
            <a:spAutoFit/>
          </a:bodyPr>
          <a:lstStyle/>
          <a:p>
            <a:pPr algn="ctr"/>
            <a:r>
              <a:rPr lang="da-DK" sz="4000" b="1" dirty="0" smtClean="0">
                <a:solidFill>
                  <a:schemeClr val="bg1"/>
                </a:solidFill>
              </a:rPr>
              <a:t>Hvad er            og hvad er           ?</a:t>
            </a:r>
            <a:endParaRPr lang="da-DK" sz="4000" b="1" dirty="0">
              <a:solidFill>
                <a:schemeClr val="bg1"/>
              </a:solidFill>
            </a:endParaRPr>
          </a:p>
        </p:txBody>
      </p:sp>
      <p:grpSp>
        <p:nvGrpSpPr>
          <p:cNvPr id="88" name="Group 1"/>
          <p:cNvGrpSpPr/>
          <p:nvPr/>
        </p:nvGrpSpPr>
        <p:grpSpPr>
          <a:xfrm>
            <a:off x="3143965" y="549471"/>
            <a:ext cx="1163140" cy="610097"/>
            <a:chOff x="92843" y="1919947"/>
            <a:chExt cx="1277336" cy="669995"/>
          </a:xfrm>
        </p:grpSpPr>
        <p:sp>
          <p:nvSpPr>
            <p:cNvPr id="89" name="Ellipse 122"/>
            <p:cNvSpPr/>
            <p:nvPr/>
          </p:nvSpPr>
          <p:spPr>
            <a:xfrm rot="20996265">
              <a:off x="212006" y="1919947"/>
              <a:ext cx="1028465" cy="6699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0" name="Tekstfelt 10"/>
            <p:cNvSpPr txBox="1"/>
            <p:nvPr/>
          </p:nvSpPr>
          <p:spPr>
            <a:xfrm>
              <a:off x="92843" y="1940899"/>
              <a:ext cx="1277336" cy="574589"/>
            </a:xfrm>
            <a:prstGeom prst="rect">
              <a:avLst/>
            </a:prstGeom>
            <a:noFill/>
          </p:spPr>
          <p:txBody>
            <a:bodyPr wrap="square" rtlCol="0">
              <a:spAutoFit/>
            </a:bodyPr>
            <a:lstStyle/>
            <a:p>
              <a:pPr algn="ctr"/>
              <a:r>
                <a:rPr lang="da-DK" sz="2800" b="1" dirty="0">
                  <a:solidFill>
                    <a:schemeClr val="bg1"/>
                  </a:solidFill>
                </a:rPr>
                <a:t>fup</a:t>
              </a:r>
            </a:p>
          </p:txBody>
        </p:sp>
      </p:grpSp>
      <p:grpSp>
        <p:nvGrpSpPr>
          <p:cNvPr id="94" name="Group 2"/>
          <p:cNvGrpSpPr/>
          <p:nvPr/>
        </p:nvGrpSpPr>
        <p:grpSpPr>
          <a:xfrm>
            <a:off x="6522996" y="549471"/>
            <a:ext cx="1442622" cy="610096"/>
            <a:chOff x="7682058" y="4207950"/>
            <a:chExt cx="1584258" cy="669995"/>
          </a:xfrm>
        </p:grpSpPr>
        <p:sp>
          <p:nvSpPr>
            <p:cNvPr id="96" name="Ellipse 136"/>
            <p:cNvSpPr/>
            <p:nvPr/>
          </p:nvSpPr>
          <p:spPr>
            <a:xfrm rot="20996265">
              <a:off x="7952935" y="4207950"/>
              <a:ext cx="1028465" cy="66999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8" name="Tekstfelt 12"/>
            <p:cNvSpPr txBox="1"/>
            <p:nvPr/>
          </p:nvSpPr>
          <p:spPr>
            <a:xfrm>
              <a:off x="7682058" y="4245670"/>
              <a:ext cx="1584258" cy="574590"/>
            </a:xfrm>
            <a:prstGeom prst="rect">
              <a:avLst/>
            </a:prstGeom>
            <a:noFill/>
          </p:spPr>
          <p:txBody>
            <a:bodyPr wrap="square" rtlCol="0">
              <a:spAutoFit/>
            </a:bodyPr>
            <a:lstStyle/>
            <a:p>
              <a:pPr algn="ctr"/>
              <a:r>
                <a:rPr lang="da-DK" sz="2800" b="1" dirty="0">
                  <a:solidFill>
                    <a:schemeClr val="bg1"/>
                  </a:solidFill>
                </a:rPr>
                <a:t>fakta</a:t>
              </a:r>
            </a:p>
          </p:txBody>
        </p:sp>
      </p:grpSp>
      <p:sp>
        <p:nvSpPr>
          <p:cNvPr id="144" name="Afrundet rektangel 94"/>
          <p:cNvSpPr/>
          <p:nvPr/>
        </p:nvSpPr>
        <p:spPr>
          <a:xfrm>
            <a:off x="1583870" y="1745229"/>
            <a:ext cx="5654043" cy="913070"/>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da-DK" sz="1400" dirty="0" smtClean="0">
                <a:solidFill>
                  <a:sysClr val="windowText" lastClr="000000"/>
                </a:solidFill>
              </a:rPr>
              <a:t>Alle landlevende pattedyr uden undtagelse kan hoppe </a:t>
            </a:r>
            <a:br>
              <a:rPr lang="da-DK" sz="1400" dirty="0" smtClean="0">
                <a:solidFill>
                  <a:sysClr val="windowText" lastClr="000000"/>
                </a:solidFill>
              </a:rPr>
            </a:br>
            <a:r>
              <a:rPr lang="da-DK" sz="1400" i="1" dirty="0" smtClean="0">
                <a:solidFill>
                  <a:sysClr val="windowText" lastClr="000000"/>
                </a:solidFill>
              </a:rPr>
              <a:t>- altså løfte hele kroppen/alle ben fra jorden samtidig.</a:t>
            </a:r>
            <a:endParaRPr lang="da-DK" sz="1400" i="1" dirty="0">
              <a:solidFill>
                <a:sysClr val="windowText" lastClr="000000"/>
              </a:solidFill>
            </a:endParaRPr>
          </a:p>
        </p:txBody>
      </p:sp>
      <p:grpSp>
        <p:nvGrpSpPr>
          <p:cNvPr id="148" name="Gruppe 91"/>
          <p:cNvGrpSpPr/>
          <p:nvPr/>
        </p:nvGrpSpPr>
        <p:grpSpPr>
          <a:xfrm>
            <a:off x="7546160" y="1920035"/>
            <a:ext cx="548235" cy="446378"/>
            <a:chOff x="5659625" y="3321956"/>
            <a:chExt cx="3616988" cy="857166"/>
          </a:xfrm>
        </p:grpSpPr>
        <p:sp>
          <p:nvSpPr>
            <p:cNvPr id="156"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157"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9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674" r="17780"/>
          <a:stretch/>
        </p:blipFill>
        <p:spPr bwMode="auto">
          <a:xfrm>
            <a:off x="387401" y="1745228"/>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102" name="Gruppe 91"/>
          <p:cNvGrpSpPr/>
          <p:nvPr/>
        </p:nvGrpSpPr>
        <p:grpSpPr>
          <a:xfrm>
            <a:off x="8257658" y="1920035"/>
            <a:ext cx="548235" cy="446377"/>
            <a:chOff x="5659625" y="3321956"/>
            <a:chExt cx="3616988" cy="857166"/>
          </a:xfrm>
        </p:grpSpPr>
        <p:sp>
          <p:nvSpPr>
            <p:cNvPr id="103"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104"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8" name="Tekstboks 17"/>
          <p:cNvSpPr txBox="1"/>
          <p:nvPr/>
        </p:nvSpPr>
        <p:spPr>
          <a:xfrm>
            <a:off x="7512669" y="2335135"/>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112" name="Tekstboks 111"/>
          <p:cNvSpPr txBox="1"/>
          <p:nvPr/>
        </p:nvSpPr>
        <p:spPr>
          <a:xfrm>
            <a:off x="8068554" y="2335134"/>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sp>
        <p:nvSpPr>
          <p:cNvPr id="327" name="Afrundet rektangel 94"/>
          <p:cNvSpPr/>
          <p:nvPr/>
        </p:nvSpPr>
        <p:spPr>
          <a:xfrm>
            <a:off x="1586287" y="2803588"/>
            <a:ext cx="5651627" cy="913070"/>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2"/>
            </a:pPr>
            <a:r>
              <a:rPr lang="da-DK" sz="1400" dirty="0" smtClean="0">
                <a:solidFill>
                  <a:sysClr val="windowText" lastClr="000000"/>
                </a:solidFill>
              </a:rPr>
              <a:t>Colosseum i Rom blev bygget </a:t>
            </a:r>
            <a:r>
              <a:rPr lang="da-DK" sz="1400" dirty="0">
                <a:solidFill>
                  <a:sysClr val="windowText" lastClr="000000"/>
                </a:solidFill>
              </a:rPr>
              <a:t> </a:t>
            </a:r>
            <a:r>
              <a:rPr lang="da-DK" sz="1400" dirty="0" smtClean="0">
                <a:solidFill>
                  <a:sysClr val="windowText" lastClr="000000"/>
                </a:solidFill>
              </a:rPr>
              <a:t>i år 350 e.Kr. af Julius Cæsar som en gave til det romerske folk.</a:t>
            </a:r>
            <a:endParaRPr lang="da-DK" sz="1400" dirty="0">
              <a:solidFill>
                <a:sysClr val="windowText" lastClr="000000"/>
              </a:solidFill>
            </a:endParaRPr>
          </a:p>
        </p:txBody>
      </p:sp>
      <p:grpSp>
        <p:nvGrpSpPr>
          <p:cNvPr id="328" name="Gruppe 91"/>
          <p:cNvGrpSpPr/>
          <p:nvPr/>
        </p:nvGrpSpPr>
        <p:grpSpPr>
          <a:xfrm>
            <a:off x="7548577" y="2978394"/>
            <a:ext cx="548235" cy="446378"/>
            <a:chOff x="5659625" y="3321956"/>
            <a:chExt cx="3616988" cy="857166"/>
          </a:xfrm>
        </p:grpSpPr>
        <p:sp>
          <p:nvSpPr>
            <p:cNvPr id="335"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36"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89818" y="2803587"/>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330" name="Gruppe 91"/>
          <p:cNvGrpSpPr/>
          <p:nvPr/>
        </p:nvGrpSpPr>
        <p:grpSpPr>
          <a:xfrm>
            <a:off x="8260075" y="2978394"/>
            <a:ext cx="548235" cy="446377"/>
            <a:chOff x="5659625" y="3321956"/>
            <a:chExt cx="3616988" cy="857166"/>
          </a:xfrm>
        </p:grpSpPr>
        <p:sp>
          <p:nvSpPr>
            <p:cNvPr id="333"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34"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31" name="Tekstboks 330"/>
          <p:cNvSpPr txBox="1"/>
          <p:nvPr/>
        </p:nvSpPr>
        <p:spPr>
          <a:xfrm>
            <a:off x="7515086" y="3393494"/>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332" name="Tekstboks 331"/>
          <p:cNvSpPr txBox="1"/>
          <p:nvPr/>
        </p:nvSpPr>
        <p:spPr>
          <a:xfrm>
            <a:off x="8070971" y="3393493"/>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sp>
        <p:nvSpPr>
          <p:cNvPr id="360" name="Afrundet rektangel 94"/>
          <p:cNvSpPr/>
          <p:nvPr/>
        </p:nvSpPr>
        <p:spPr>
          <a:xfrm>
            <a:off x="1588705" y="3861947"/>
            <a:ext cx="5649210" cy="913070"/>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3"/>
            </a:pPr>
            <a:r>
              <a:rPr lang="da-DK" sz="1400" dirty="0" smtClean="0">
                <a:solidFill>
                  <a:sysClr val="windowText" lastClr="000000"/>
                </a:solidFill>
              </a:rPr>
              <a:t>I 2010 blev ”Den Lille Havfrue” fragtet fra Langelinie i København til Shanghai i Kina,  hvor hun var udlånt til den store verdensudstilling.</a:t>
            </a:r>
            <a:endParaRPr lang="da-DK" sz="1400" dirty="0">
              <a:solidFill>
                <a:sysClr val="windowText" lastClr="000000"/>
              </a:solidFill>
            </a:endParaRPr>
          </a:p>
        </p:txBody>
      </p:sp>
      <p:grpSp>
        <p:nvGrpSpPr>
          <p:cNvPr id="361" name="Gruppe 91"/>
          <p:cNvGrpSpPr/>
          <p:nvPr/>
        </p:nvGrpSpPr>
        <p:grpSpPr>
          <a:xfrm>
            <a:off x="7550994" y="4036753"/>
            <a:ext cx="548235" cy="446378"/>
            <a:chOff x="5659625" y="3321956"/>
            <a:chExt cx="3616988" cy="857166"/>
          </a:xfrm>
        </p:grpSpPr>
        <p:sp>
          <p:nvSpPr>
            <p:cNvPr id="368"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69"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62"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92235" y="3861946"/>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363" name="Gruppe 91"/>
          <p:cNvGrpSpPr/>
          <p:nvPr/>
        </p:nvGrpSpPr>
        <p:grpSpPr>
          <a:xfrm>
            <a:off x="8262492" y="4036753"/>
            <a:ext cx="548235" cy="446377"/>
            <a:chOff x="5659625" y="3321956"/>
            <a:chExt cx="3616988" cy="857166"/>
          </a:xfrm>
        </p:grpSpPr>
        <p:sp>
          <p:nvSpPr>
            <p:cNvPr id="366"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67"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64" name="Tekstboks 363"/>
          <p:cNvSpPr txBox="1"/>
          <p:nvPr/>
        </p:nvSpPr>
        <p:spPr>
          <a:xfrm>
            <a:off x="7517503" y="4451853"/>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365" name="Tekstboks 364"/>
          <p:cNvSpPr txBox="1"/>
          <p:nvPr/>
        </p:nvSpPr>
        <p:spPr>
          <a:xfrm>
            <a:off x="8073388" y="4451852"/>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nvGrpSpPr>
          <p:cNvPr id="370" name="Gruppe 369"/>
          <p:cNvGrpSpPr/>
          <p:nvPr/>
        </p:nvGrpSpPr>
        <p:grpSpPr>
          <a:xfrm>
            <a:off x="397069" y="4920305"/>
            <a:ext cx="8612848" cy="936455"/>
            <a:chOff x="387401" y="1745228"/>
            <a:chExt cx="8612848" cy="936455"/>
          </a:xfrm>
        </p:grpSpPr>
        <p:sp>
          <p:nvSpPr>
            <p:cNvPr id="371" name="Afrundet rektangel 94"/>
            <p:cNvSpPr/>
            <p:nvPr/>
          </p:nvSpPr>
          <p:spPr>
            <a:xfrm>
              <a:off x="1583871" y="1745229"/>
              <a:ext cx="5644376" cy="913070"/>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4"/>
              </a:pPr>
              <a:r>
                <a:rPr lang="da-DK" sz="1400" dirty="0" smtClean="0">
                  <a:solidFill>
                    <a:sysClr val="windowText" lastClr="000000"/>
                  </a:solidFill>
                </a:rPr>
                <a:t>Ifølge egyptisk lov skal alle, der forlader landet have et pas, hvorfor ”Mumien Ramesses II” også fik et pas, da han skulle transporteres til et fransk bevarelseslaboratorium i 1974.</a:t>
              </a:r>
            </a:p>
          </p:txBody>
        </p:sp>
        <p:grpSp>
          <p:nvGrpSpPr>
            <p:cNvPr id="372" name="Gruppe 91"/>
            <p:cNvGrpSpPr/>
            <p:nvPr/>
          </p:nvGrpSpPr>
          <p:grpSpPr>
            <a:xfrm>
              <a:off x="7546160" y="1920035"/>
              <a:ext cx="548235" cy="446378"/>
              <a:chOff x="5659625" y="3321956"/>
              <a:chExt cx="3616988" cy="857166"/>
            </a:xfrm>
          </p:grpSpPr>
          <p:sp>
            <p:nvSpPr>
              <p:cNvPr id="379"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80"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73"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87401" y="1745228"/>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374" name="Gruppe 91"/>
            <p:cNvGrpSpPr/>
            <p:nvPr/>
          </p:nvGrpSpPr>
          <p:grpSpPr>
            <a:xfrm>
              <a:off x="8257658" y="1920035"/>
              <a:ext cx="548235" cy="446377"/>
              <a:chOff x="5659625" y="3321956"/>
              <a:chExt cx="3616988" cy="857166"/>
            </a:xfrm>
          </p:grpSpPr>
          <p:sp>
            <p:nvSpPr>
              <p:cNvPr id="377"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78"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75" name="Tekstboks 374"/>
            <p:cNvSpPr txBox="1"/>
            <p:nvPr/>
          </p:nvSpPr>
          <p:spPr>
            <a:xfrm>
              <a:off x="7512669" y="2335135"/>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376" name="Tekstboks 375"/>
            <p:cNvSpPr txBox="1"/>
            <p:nvPr/>
          </p:nvSpPr>
          <p:spPr>
            <a:xfrm>
              <a:off x="8068554" y="2335134"/>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sp>
        <p:nvSpPr>
          <p:cNvPr id="382" name="Afrundet rektangel 94"/>
          <p:cNvSpPr/>
          <p:nvPr/>
        </p:nvSpPr>
        <p:spPr>
          <a:xfrm>
            <a:off x="1591121" y="5978665"/>
            <a:ext cx="5646791" cy="913070"/>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5"/>
            </a:pPr>
            <a:r>
              <a:rPr lang="da-DK" sz="1400" dirty="0" smtClean="0">
                <a:solidFill>
                  <a:sysClr val="windowText" lastClr="000000"/>
                </a:solidFill>
              </a:rPr>
              <a:t>I 2012 blev en kvinde fra Indien mor til 11 små</a:t>
            </a:r>
            <a:br>
              <a:rPr lang="da-DK" sz="1400" dirty="0" smtClean="0">
                <a:solidFill>
                  <a:sysClr val="windowText" lastClr="000000"/>
                </a:solidFill>
              </a:rPr>
            </a:br>
            <a:r>
              <a:rPr lang="da-DK" sz="1400" dirty="0" smtClean="0">
                <a:solidFill>
                  <a:sysClr val="windowText" lastClr="000000"/>
                </a:solidFill>
              </a:rPr>
              <a:t>velskabte børn, hvilket er verdensrekord   </a:t>
            </a:r>
            <a:endParaRPr lang="da-DK" sz="1400" dirty="0">
              <a:solidFill>
                <a:sysClr val="windowText" lastClr="000000"/>
              </a:solidFill>
            </a:endParaRPr>
          </a:p>
        </p:txBody>
      </p:sp>
      <p:grpSp>
        <p:nvGrpSpPr>
          <p:cNvPr id="383" name="Gruppe 91"/>
          <p:cNvGrpSpPr/>
          <p:nvPr/>
        </p:nvGrpSpPr>
        <p:grpSpPr>
          <a:xfrm>
            <a:off x="7553411" y="6153471"/>
            <a:ext cx="548235" cy="446378"/>
            <a:chOff x="5659625" y="3321956"/>
            <a:chExt cx="3616988" cy="857166"/>
          </a:xfrm>
        </p:grpSpPr>
        <p:sp>
          <p:nvSpPr>
            <p:cNvPr id="390"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91"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84"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94652" y="5978664"/>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385" name="Gruppe 91"/>
          <p:cNvGrpSpPr/>
          <p:nvPr/>
        </p:nvGrpSpPr>
        <p:grpSpPr>
          <a:xfrm>
            <a:off x="8264909" y="6153471"/>
            <a:ext cx="548235" cy="446377"/>
            <a:chOff x="5659625" y="3321956"/>
            <a:chExt cx="3616988" cy="857166"/>
          </a:xfrm>
        </p:grpSpPr>
        <p:sp>
          <p:nvSpPr>
            <p:cNvPr id="388"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89"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86" name="Tekstboks 385"/>
          <p:cNvSpPr txBox="1"/>
          <p:nvPr/>
        </p:nvSpPr>
        <p:spPr>
          <a:xfrm>
            <a:off x="7519920" y="6568571"/>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387" name="Tekstboks 386"/>
          <p:cNvSpPr txBox="1"/>
          <p:nvPr/>
        </p:nvSpPr>
        <p:spPr>
          <a:xfrm>
            <a:off x="8075805" y="6568570"/>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nvGrpSpPr>
          <p:cNvPr id="392" name="Gruppe 391"/>
          <p:cNvGrpSpPr/>
          <p:nvPr/>
        </p:nvGrpSpPr>
        <p:grpSpPr>
          <a:xfrm>
            <a:off x="400175" y="7037023"/>
            <a:ext cx="8612159" cy="936455"/>
            <a:chOff x="388090" y="1745228"/>
            <a:chExt cx="8612159" cy="936455"/>
          </a:xfrm>
        </p:grpSpPr>
        <p:sp>
          <p:nvSpPr>
            <p:cNvPr id="393" name="Afrundet rektangel 94"/>
            <p:cNvSpPr/>
            <p:nvPr/>
          </p:nvSpPr>
          <p:spPr>
            <a:xfrm>
              <a:off x="1583871" y="1745229"/>
              <a:ext cx="5641956" cy="936454"/>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6"/>
              </a:pPr>
              <a:r>
                <a:rPr lang="da-DK" sz="1400" dirty="0" smtClean="0">
                  <a:solidFill>
                    <a:sysClr val="windowText" lastClr="000000"/>
                  </a:solidFill>
                </a:rPr>
                <a:t>På Toppen af Københavns nye forbrændingsanlæg på Amager åbner ”</a:t>
              </a:r>
              <a:r>
                <a:rPr lang="da-DK" sz="1400" dirty="0" err="1" smtClean="0">
                  <a:solidFill>
                    <a:sysClr val="windowText" lastClr="000000"/>
                  </a:solidFill>
                </a:rPr>
                <a:t>CopenHill</a:t>
              </a:r>
              <a:r>
                <a:rPr lang="da-DK" sz="1400" dirty="0" smtClean="0">
                  <a:solidFill>
                    <a:sysClr val="windowText" lastClr="000000"/>
                  </a:solidFill>
                </a:rPr>
                <a:t>”, som tilbyder skiløb på taget af bygningen hele året rundt. </a:t>
              </a:r>
              <a:endParaRPr lang="da-DK" sz="1400" dirty="0">
                <a:solidFill>
                  <a:sysClr val="windowText" lastClr="000000"/>
                </a:solidFill>
              </a:endParaRPr>
            </a:p>
          </p:txBody>
        </p:sp>
        <p:grpSp>
          <p:nvGrpSpPr>
            <p:cNvPr id="394" name="Gruppe 91"/>
            <p:cNvGrpSpPr/>
            <p:nvPr/>
          </p:nvGrpSpPr>
          <p:grpSpPr>
            <a:xfrm>
              <a:off x="7546160" y="1920035"/>
              <a:ext cx="548235" cy="446378"/>
              <a:chOff x="5659625" y="3321956"/>
              <a:chExt cx="3616988" cy="857166"/>
            </a:xfrm>
          </p:grpSpPr>
          <p:sp>
            <p:nvSpPr>
              <p:cNvPr id="401"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02"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95"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88090" y="1745228"/>
              <a:ext cx="935077"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396" name="Gruppe 91"/>
            <p:cNvGrpSpPr/>
            <p:nvPr/>
          </p:nvGrpSpPr>
          <p:grpSpPr>
            <a:xfrm>
              <a:off x="8257658" y="1920035"/>
              <a:ext cx="548235" cy="446377"/>
              <a:chOff x="5659625" y="3321956"/>
              <a:chExt cx="3616988" cy="857166"/>
            </a:xfrm>
          </p:grpSpPr>
          <p:sp>
            <p:nvSpPr>
              <p:cNvPr id="399"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00"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97" name="Tekstboks 396"/>
            <p:cNvSpPr txBox="1"/>
            <p:nvPr/>
          </p:nvSpPr>
          <p:spPr>
            <a:xfrm>
              <a:off x="7512669" y="2335135"/>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398" name="Tekstboks 397"/>
            <p:cNvSpPr txBox="1"/>
            <p:nvPr/>
          </p:nvSpPr>
          <p:spPr>
            <a:xfrm>
              <a:off x="8068554" y="2335134"/>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sp>
        <p:nvSpPr>
          <p:cNvPr id="404" name="Afrundet rektangel 94"/>
          <p:cNvSpPr/>
          <p:nvPr/>
        </p:nvSpPr>
        <p:spPr>
          <a:xfrm>
            <a:off x="1598372" y="8094841"/>
            <a:ext cx="5639539" cy="913613"/>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7"/>
            </a:pPr>
            <a:r>
              <a:rPr lang="da-DK" sz="1400" dirty="0" smtClean="0">
                <a:solidFill>
                  <a:sysClr val="windowText" lastClr="000000"/>
                </a:solidFill>
              </a:rPr>
              <a:t>I 2013 skyllede en levende kæmpe blæksprutte på 2,76 ton op på stranden i byen </a:t>
            </a:r>
            <a:r>
              <a:rPr lang="da-DK" sz="1400" dirty="0" err="1" smtClean="0">
                <a:solidFill>
                  <a:sysClr val="windowText" lastClr="000000"/>
                </a:solidFill>
              </a:rPr>
              <a:t>Kaikoura</a:t>
            </a:r>
            <a:r>
              <a:rPr lang="da-DK" sz="1400" dirty="0" smtClean="0">
                <a:solidFill>
                  <a:sysClr val="windowText" lastClr="000000"/>
                </a:solidFill>
              </a:rPr>
              <a:t> i New Zealand i forbindelse med stormen ”Nelli”.</a:t>
            </a:r>
            <a:endParaRPr lang="da-DK" sz="1400" dirty="0">
              <a:solidFill>
                <a:sysClr val="windowText" lastClr="000000"/>
              </a:solidFill>
            </a:endParaRPr>
          </a:p>
        </p:txBody>
      </p:sp>
      <p:grpSp>
        <p:nvGrpSpPr>
          <p:cNvPr id="405" name="Gruppe 91"/>
          <p:cNvGrpSpPr/>
          <p:nvPr/>
        </p:nvGrpSpPr>
        <p:grpSpPr>
          <a:xfrm>
            <a:off x="7560662" y="8270189"/>
            <a:ext cx="548235" cy="446378"/>
            <a:chOff x="5659625" y="3321956"/>
            <a:chExt cx="3616988" cy="857166"/>
          </a:xfrm>
        </p:grpSpPr>
        <p:sp>
          <p:nvSpPr>
            <p:cNvPr id="412"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13"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407" name="Gruppe 91"/>
          <p:cNvGrpSpPr/>
          <p:nvPr/>
        </p:nvGrpSpPr>
        <p:grpSpPr>
          <a:xfrm>
            <a:off x="8272160" y="8270189"/>
            <a:ext cx="548235" cy="446377"/>
            <a:chOff x="5659625" y="3321956"/>
            <a:chExt cx="3616988" cy="857166"/>
          </a:xfrm>
        </p:grpSpPr>
        <p:sp>
          <p:nvSpPr>
            <p:cNvPr id="410"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11"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08" name="Tekstboks 407"/>
          <p:cNvSpPr txBox="1"/>
          <p:nvPr/>
        </p:nvSpPr>
        <p:spPr>
          <a:xfrm>
            <a:off x="7527171" y="8685289"/>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409" name="Tekstboks 408"/>
          <p:cNvSpPr txBox="1"/>
          <p:nvPr/>
        </p:nvSpPr>
        <p:spPr>
          <a:xfrm>
            <a:off x="8083056" y="8685288"/>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nvGrpSpPr>
          <p:cNvPr id="414" name="Gruppe 413"/>
          <p:cNvGrpSpPr/>
          <p:nvPr/>
        </p:nvGrpSpPr>
        <p:grpSpPr>
          <a:xfrm>
            <a:off x="404320" y="9153741"/>
            <a:ext cx="8612848" cy="936455"/>
            <a:chOff x="387401" y="1745228"/>
            <a:chExt cx="8612848" cy="936455"/>
          </a:xfrm>
        </p:grpSpPr>
        <p:sp>
          <p:nvSpPr>
            <p:cNvPr id="415" name="Afrundet rektangel 94"/>
            <p:cNvSpPr/>
            <p:nvPr/>
          </p:nvSpPr>
          <p:spPr>
            <a:xfrm>
              <a:off x="1583870" y="1745229"/>
              <a:ext cx="5637121" cy="936454"/>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8"/>
              </a:pPr>
              <a:r>
                <a:rPr lang="da-DK" sz="1400" dirty="0" smtClean="0">
                  <a:solidFill>
                    <a:sysClr val="windowText" lastClr="000000"/>
                  </a:solidFill>
                </a:rPr>
                <a:t>Når man deler billeder via sociale medier  - </a:t>
              </a:r>
              <a:r>
                <a:rPr lang="da-DK" sz="1400" i="1" dirty="0" smtClean="0">
                  <a:solidFill>
                    <a:sysClr val="windowText" lastClr="000000"/>
                  </a:solidFill>
                </a:rPr>
                <a:t>som f.eks.  ”Facebook”</a:t>
              </a:r>
              <a:r>
                <a:rPr lang="da-DK" sz="1400" dirty="0" smtClean="0">
                  <a:solidFill>
                    <a:sysClr val="windowText" lastClr="000000"/>
                  </a:solidFill>
                </a:rPr>
                <a:t> - så må ”Facebook” bruge billederne eller sælge dem videre uden at informere dig, da du har givet samtykke til dette ved oprettelsen.</a:t>
              </a:r>
              <a:endParaRPr lang="da-DK" sz="1400" dirty="0">
                <a:solidFill>
                  <a:sysClr val="windowText" lastClr="000000"/>
                </a:solidFill>
              </a:endParaRPr>
            </a:p>
          </p:txBody>
        </p:sp>
        <p:grpSp>
          <p:nvGrpSpPr>
            <p:cNvPr id="416" name="Gruppe 91"/>
            <p:cNvGrpSpPr/>
            <p:nvPr/>
          </p:nvGrpSpPr>
          <p:grpSpPr>
            <a:xfrm>
              <a:off x="7546160" y="1920035"/>
              <a:ext cx="548235" cy="446378"/>
              <a:chOff x="5659625" y="3321956"/>
              <a:chExt cx="3616988" cy="857166"/>
            </a:xfrm>
          </p:grpSpPr>
          <p:sp>
            <p:nvSpPr>
              <p:cNvPr id="423"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24"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1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387401" y="1745228"/>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418" name="Gruppe 91"/>
            <p:cNvGrpSpPr/>
            <p:nvPr/>
          </p:nvGrpSpPr>
          <p:grpSpPr>
            <a:xfrm>
              <a:off x="8257658" y="1920035"/>
              <a:ext cx="548235" cy="446377"/>
              <a:chOff x="5659625" y="3321956"/>
              <a:chExt cx="3616988" cy="857166"/>
            </a:xfrm>
          </p:grpSpPr>
          <p:sp>
            <p:nvSpPr>
              <p:cNvPr id="421"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22"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19" name="Tekstboks 418"/>
            <p:cNvSpPr txBox="1"/>
            <p:nvPr/>
          </p:nvSpPr>
          <p:spPr>
            <a:xfrm>
              <a:off x="7512669" y="2335135"/>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420" name="Tekstboks 419"/>
            <p:cNvSpPr txBox="1"/>
            <p:nvPr/>
          </p:nvSpPr>
          <p:spPr>
            <a:xfrm>
              <a:off x="8068554" y="2335134"/>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grpSp>
        <p:nvGrpSpPr>
          <p:cNvPr id="425" name="Gruppe 424"/>
          <p:cNvGrpSpPr/>
          <p:nvPr/>
        </p:nvGrpSpPr>
        <p:grpSpPr>
          <a:xfrm>
            <a:off x="406737" y="10212100"/>
            <a:ext cx="8612848" cy="936455"/>
            <a:chOff x="387401" y="1745228"/>
            <a:chExt cx="8612848" cy="936455"/>
          </a:xfrm>
        </p:grpSpPr>
        <p:sp>
          <p:nvSpPr>
            <p:cNvPr id="426" name="Afrundet rektangel 94"/>
            <p:cNvSpPr/>
            <p:nvPr/>
          </p:nvSpPr>
          <p:spPr>
            <a:xfrm>
              <a:off x="1583871" y="1745229"/>
              <a:ext cx="5641100" cy="913070"/>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9"/>
              </a:pPr>
              <a:r>
                <a:rPr lang="da-DK" sz="1400" dirty="0" smtClean="0">
                  <a:solidFill>
                    <a:sysClr val="windowText" lastClr="000000"/>
                  </a:solidFill>
                </a:rPr>
                <a:t>I 1963 ønskede USA at udstille Eiffeltårnet i New York, men på grund af størrelsen blev kun den øverste tredjedel af Eiffeltårnet løftet af og transporteret til NY, hvor det stod på Manhattan i 6 måneder. </a:t>
              </a:r>
              <a:endParaRPr lang="da-DK" sz="1400" dirty="0">
                <a:solidFill>
                  <a:sysClr val="windowText" lastClr="000000"/>
                </a:solidFill>
              </a:endParaRPr>
            </a:p>
          </p:txBody>
        </p:sp>
        <p:grpSp>
          <p:nvGrpSpPr>
            <p:cNvPr id="427" name="Gruppe 91"/>
            <p:cNvGrpSpPr/>
            <p:nvPr/>
          </p:nvGrpSpPr>
          <p:grpSpPr>
            <a:xfrm>
              <a:off x="7546160" y="1920035"/>
              <a:ext cx="548235" cy="446378"/>
              <a:chOff x="5659625" y="3321956"/>
              <a:chExt cx="3616988" cy="857166"/>
            </a:xfrm>
          </p:grpSpPr>
          <p:sp>
            <p:nvSpPr>
              <p:cNvPr id="434"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35"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2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387401" y="1745228"/>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429" name="Gruppe 91"/>
            <p:cNvGrpSpPr/>
            <p:nvPr/>
          </p:nvGrpSpPr>
          <p:grpSpPr>
            <a:xfrm>
              <a:off x="8257658" y="1920035"/>
              <a:ext cx="548235" cy="446377"/>
              <a:chOff x="5659625" y="3321956"/>
              <a:chExt cx="3616988" cy="857166"/>
            </a:xfrm>
          </p:grpSpPr>
          <p:sp>
            <p:nvSpPr>
              <p:cNvPr id="432"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33"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30" name="Tekstboks 429"/>
            <p:cNvSpPr txBox="1"/>
            <p:nvPr/>
          </p:nvSpPr>
          <p:spPr>
            <a:xfrm>
              <a:off x="7512669" y="2335135"/>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431" name="Tekstboks 430"/>
            <p:cNvSpPr txBox="1"/>
            <p:nvPr/>
          </p:nvSpPr>
          <p:spPr>
            <a:xfrm>
              <a:off x="8068554" y="2335134"/>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grpSp>
        <p:nvGrpSpPr>
          <p:cNvPr id="436" name="Gruppe 435"/>
          <p:cNvGrpSpPr/>
          <p:nvPr/>
        </p:nvGrpSpPr>
        <p:grpSpPr>
          <a:xfrm>
            <a:off x="409157" y="11270462"/>
            <a:ext cx="8612848" cy="936455"/>
            <a:chOff x="387401" y="1745228"/>
            <a:chExt cx="8612848" cy="936455"/>
          </a:xfrm>
        </p:grpSpPr>
        <p:sp>
          <p:nvSpPr>
            <p:cNvPr id="437" name="Afrundet rektangel 94"/>
            <p:cNvSpPr/>
            <p:nvPr/>
          </p:nvSpPr>
          <p:spPr>
            <a:xfrm>
              <a:off x="1583870" y="1745229"/>
              <a:ext cx="5632283" cy="913070"/>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10"/>
              </a:pPr>
              <a:r>
                <a:rPr lang="da-DK" sz="1400" dirty="0" smtClean="0">
                  <a:solidFill>
                    <a:sysClr val="windowText" lastClr="000000"/>
                  </a:solidFill>
                </a:rPr>
                <a:t>Da svensken i 1658 generobrede Halland, Blekinge og Skåne ved at gå over isen på Øresund, vedtog Kongen en lov, der tillod dansken at slå enhver, der krydsede isen mellem Sverige og Danmark, med en kølle. Denne lov er fortsat gældende den dag i dag.</a:t>
              </a:r>
              <a:endParaRPr lang="da-DK" sz="1400" dirty="0">
                <a:solidFill>
                  <a:sysClr val="windowText" lastClr="000000"/>
                </a:solidFill>
              </a:endParaRPr>
            </a:p>
          </p:txBody>
        </p:sp>
        <p:grpSp>
          <p:nvGrpSpPr>
            <p:cNvPr id="438" name="Gruppe 91"/>
            <p:cNvGrpSpPr/>
            <p:nvPr/>
          </p:nvGrpSpPr>
          <p:grpSpPr>
            <a:xfrm>
              <a:off x="7546160" y="1920035"/>
              <a:ext cx="548235" cy="446378"/>
              <a:chOff x="5659625" y="3321956"/>
              <a:chExt cx="3616988" cy="857166"/>
            </a:xfrm>
          </p:grpSpPr>
          <p:sp>
            <p:nvSpPr>
              <p:cNvPr id="445"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46"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3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387401" y="1745228"/>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440" name="Gruppe 91"/>
            <p:cNvGrpSpPr/>
            <p:nvPr/>
          </p:nvGrpSpPr>
          <p:grpSpPr>
            <a:xfrm>
              <a:off x="8257658" y="1920035"/>
              <a:ext cx="548235" cy="446377"/>
              <a:chOff x="5659625" y="3321956"/>
              <a:chExt cx="3616988" cy="857166"/>
            </a:xfrm>
          </p:grpSpPr>
          <p:sp>
            <p:nvSpPr>
              <p:cNvPr id="443"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44"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41" name="Tekstboks 440"/>
            <p:cNvSpPr txBox="1"/>
            <p:nvPr/>
          </p:nvSpPr>
          <p:spPr>
            <a:xfrm>
              <a:off x="7512669" y="2335135"/>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442" name="Tekstboks 441"/>
            <p:cNvSpPr txBox="1"/>
            <p:nvPr/>
          </p:nvSpPr>
          <p:spPr>
            <a:xfrm>
              <a:off x="8068554" y="2335134"/>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pic>
        <p:nvPicPr>
          <p:cNvPr id="22" name="Billed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61041" y="6096000"/>
            <a:ext cx="1195621" cy="685800"/>
          </a:xfrm>
          <a:prstGeom prst="rect">
            <a:avLst/>
          </a:prstGeom>
        </p:spPr>
      </p:pic>
      <p:pic>
        <p:nvPicPr>
          <p:cNvPr id="447" name="Billede 446"/>
          <p:cNvPicPr>
            <a:picLocks noChangeAspect="1"/>
          </p:cNvPicPr>
          <p:nvPr/>
        </p:nvPicPr>
        <p:blipFill rotWithShape="1">
          <a:blip r:embed="rId14" cstate="print">
            <a:extLst>
              <a:ext uri="{28A0092B-C50C-407E-A947-70E740481C1C}">
                <a14:useLocalDpi xmlns:a14="http://schemas.microsoft.com/office/drawing/2010/main" val="0"/>
              </a:ext>
            </a:extLst>
          </a:blip>
          <a:srcRect l="14683" t="260" r="29067" b="-260"/>
          <a:stretch/>
        </p:blipFill>
        <p:spPr>
          <a:xfrm>
            <a:off x="401473" y="8094841"/>
            <a:ext cx="936996" cy="936996"/>
          </a:xfrm>
          <a:prstGeom prst="ellipse">
            <a:avLst/>
          </a:prstGeom>
          <a:ln w="635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4889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3">
            <a:extLst>
              <a:ext uri="{28A0092B-C50C-407E-A947-70E740481C1C}">
                <a14:useLocalDpi xmlns:a14="http://schemas.microsoft.com/office/drawing/2010/main" val="0"/>
              </a:ext>
            </a:extLst>
          </a:blip>
          <a:srcRect l="28355" t="800" r="8343" b="914"/>
          <a:stretch/>
        </p:blipFill>
        <p:spPr>
          <a:xfrm>
            <a:off x="168643" y="141938"/>
            <a:ext cx="9257115" cy="12545361"/>
          </a:xfrm>
          <a:prstGeom prst="rect">
            <a:avLst/>
          </a:prstGeom>
        </p:spPr>
      </p:pic>
      <p:sp>
        <p:nvSpPr>
          <p:cNvPr id="8" name="Afrundet rektangel 7"/>
          <p:cNvSpPr/>
          <p:nvPr/>
        </p:nvSpPr>
        <p:spPr>
          <a:xfrm>
            <a:off x="341999" y="310052"/>
            <a:ext cx="8889928" cy="984694"/>
          </a:xfrm>
          <a:prstGeom prst="roundRect">
            <a:avLst/>
          </a:prstGeom>
          <a:solidFill>
            <a:schemeClr val="tx1">
              <a:alpha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ysClr val="windowText" lastClr="000000"/>
              </a:solidFill>
            </a:endParaRPr>
          </a:p>
        </p:txBody>
      </p:sp>
      <p:sp>
        <p:nvSpPr>
          <p:cNvPr id="209" name="Tekstfelt 12"/>
          <p:cNvSpPr txBox="1"/>
          <p:nvPr/>
        </p:nvSpPr>
        <p:spPr>
          <a:xfrm>
            <a:off x="309341" y="451682"/>
            <a:ext cx="8955244" cy="707886"/>
          </a:xfrm>
          <a:prstGeom prst="rect">
            <a:avLst/>
          </a:prstGeom>
          <a:noFill/>
        </p:spPr>
        <p:txBody>
          <a:bodyPr wrap="square" rtlCol="0">
            <a:spAutoFit/>
          </a:bodyPr>
          <a:lstStyle/>
          <a:p>
            <a:pPr algn="ctr"/>
            <a:r>
              <a:rPr lang="da-DK" sz="4000" b="1" dirty="0" smtClean="0">
                <a:solidFill>
                  <a:schemeClr val="bg1"/>
                </a:solidFill>
              </a:rPr>
              <a:t>Hvad er            og hvad er           ?</a:t>
            </a:r>
            <a:endParaRPr lang="da-DK" sz="4000" b="1" dirty="0">
              <a:solidFill>
                <a:schemeClr val="bg1"/>
              </a:solidFill>
            </a:endParaRPr>
          </a:p>
        </p:txBody>
      </p:sp>
      <p:grpSp>
        <p:nvGrpSpPr>
          <p:cNvPr id="88" name="Group 1"/>
          <p:cNvGrpSpPr/>
          <p:nvPr/>
        </p:nvGrpSpPr>
        <p:grpSpPr>
          <a:xfrm>
            <a:off x="3143965" y="549471"/>
            <a:ext cx="1163140" cy="610097"/>
            <a:chOff x="92843" y="1919947"/>
            <a:chExt cx="1277336" cy="669995"/>
          </a:xfrm>
        </p:grpSpPr>
        <p:sp>
          <p:nvSpPr>
            <p:cNvPr id="89" name="Ellipse 122"/>
            <p:cNvSpPr/>
            <p:nvPr/>
          </p:nvSpPr>
          <p:spPr>
            <a:xfrm rot="20996265">
              <a:off x="212006" y="1919947"/>
              <a:ext cx="1028465" cy="6699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0" name="Tekstfelt 10"/>
            <p:cNvSpPr txBox="1"/>
            <p:nvPr/>
          </p:nvSpPr>
          <p:spPr>
            <a:xfrm>
              <a:off x="92843" y="1940899"/>
              <a:ext cx="1277336" cy="574589"/>
            </a:xfrm>
            <a:prstGeom prst="rect">
              <a:avLst/>
            </a:prstGeom>
            <a:noFill/>
          </p:spPr>
          <p:txBody>
            <a:bodyPr wrap="square" rtlCol="0">
              <a:spAutoFit/>
            </a:bodyPr>
            <a:lstStyle/>
            <a:p>
              <a:pPr algn="ctr"/>
              <a:r>
                <a:rPr lang="da-DK" sz="2800" b="1" dirty="0">
                  <a:solidFill>
                    <a:schemeClr val="bg1"/>
                  </a:solidFill>
                </a:rPr>
                <a:t>fup</a:t>
              </a:r>
            </a:p>
          </p:txBody>
        </p:sp>
      </p:grpSp>
      <p:grpSp>
        <p:nvGrpSpPr>
          <p:cNvPr id="94" name="Group 2"/>
          <p:cNvGrpSpPr/>
          <p:nvPr/>
        </p:nvGrpSpPr>
        <p:grpSpPr>
          <a:xfrm>
            <a:off x="6522996" y="549471"/>
            <a:ext cx="1442622" cy="610096"/>
            <a:chOff x="7682058" y="4207950"/>
            <a:chExt cx="1584258" cy="669995"/>
          </a:xfrm>
        </p:grpSpPr>
        <p:sp>
          <p:nvSpPr>
            <p:cNvPr id="96" name="Ellipse 136"/>
            <p:cNvSpPr/>
            <p:nvPr/>
          </p:nvSpPr>
          <p:spPr>
            <a:xfrm rot="20996265">
              <a:off x="7952935" y="4207950"/>
              <a:ext cx="1028465" cy="66999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8" name="Tekstfelt 12"/>
            <p:cNvSpPr txBox="1"/>
            <p:nvPr/>
          </p:nvSpPr>
          <p:spPr>
            <a:xfrm>
              <a:off x="7682058" y="4245670"/>
              <a:ext cx="1584258" cy="574590"/>
            </a:xfrm>
            <a:prstGeom prst="rect">
              <a:avLst/>
            </a:prstGeom>
            <a:noFill/>
          </p:spPr>
          <p:txBody>
            <a:bodyPr wrap="square" rtlCol="0">
              <a:spAutoFit/>
            </a:bodyPr>
            <a:lstStyle/>
            <a:p>
              <a:pPr algn="ctr"/>
              <a:r>
                <a:rPr lang="da-DK" sz="2800" b="1" dirty="0">
                  <a:solidFill>
                    <a:schemeClr val="bg1"/>
                  </a:solidFill>
                </a:rPr>
                <a:t>fakta</a:t>
              </a:r>
            </a:p>
          </p:txBody>
        </p:sp>
      </p:grpSp>
      <p:sp>
        <p:nvSpPr>
          <p:cNvPr id="144" name="Afrundet rektangel 94"/>
          <p:cNvSpPr/>
          <p:nvPr/>
        </p:nvSpPr>
        <p:spPr>
          <a:xfrm>
            <a:off x="1583870" y="1745229"/>
            <a:ext cx="5654043" cy="913070"/>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da-DK" sz="1400" dirty="0" smtClean="0">
                <a:solidFill>
                  <a:sysClr val="windowText" lastClr="000000"/>
                </a:solidFill>
              </a:rPr>
              <a:t>Alle landlevende pattedyr uden undtagelse kan hoppe </a:t>
            </a:r>
            <a:br>
              <a:rPr lang="da-DK" sz="1400" dirty="0" smtClean="0">
                <a:solidFill>
                  <a:sysClr val="windowText" lastClr="000000"/>
                </a:solidFill>
              </a:rPr>
            </a:br>
            <a:r>
              <a:rPr lang="da-DK" sz="1400" i="1" dirty="0" smtClean="0">
                <a:solidFill>
                  <a:sysClr val="windowText" lastClr="000000"/>
                </a:solidFill>
              </a:rPr>
              <a:t>- altså løfte hele kroppen/alle ben fra jorden samtidig.</a:t>
            </a:r>
            <a:endParaRPr lang="da-DK" sz="1400" i="1" dirty="0">
              <a:solidFill>
                <a:sysClr val="windowText" lastClr="000000"/>
              </a:solidFill>
            </a:endParaRPr>
          </a:p>
        </p:txBody>
      </p:sp>
      <p:grpSp>
        <p:nvGrpSpPr>
          <p:cNvPr id="148" name="Gruppe 91"/>
          <p:cNvGrpSpPr/>
          <p:nvPr/>
        </p:nvGrpSpPr>
        <p:grpSpPr>
          <a:xfrm>
            <a:off x="7546160" y="1920035"/>
            <a:ext cx="548235" cy="446378"/>
            <a:chOff x="5659625" y="3321956"/>
            <a:chExt cx="3616988" cy="857166"/>
          </a:xfrm>
        </p:grpSpPr>
        <p:sp>
          <p:nvSpPr>
            <p:cNvPr id="156"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157"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9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674" r="17780"/>
          <a:stretch/>
        </p:blipFill>
        <p:spPr bwMode="auto">
          <a:xfrm>
            <a:off x="387401" y="1745228"/>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102" name="Gruppe 91"/>
          <p:cNvGrpSpPr/>
          <p:nvPr/>
        </p:nvGrpSpPr>
        <p:grpSpPr>
          <a:xfrm>
            <a:off x="8257658" y="1920035"/>
            <a:ext cx="548235" cy="446377"/>
            <a:chOff x="5659625" y="3321956"/>
            <a:chExt cx="3616988" cy="857166"/>
          </a:xfrm>
        </p:grpSpPr>
        <p:sp>
          <p:nvSpPr>
            <p:cNvPr id="103"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104"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8" name="Tekstboks 17"/>
          <p:cNvSpPr txBox="1"/>
          <p:nvPr/>
        </p:nvSpPr>
        <p:spPr>
          <a:xfrm>
            <a:off x="7512669" y="2335135"/>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112" name="Tekstboks 111"/>
          <p:cNvSpPr txBox="1"/>
          <p:nvPr/>
        </p:nvSpPr>
        <p:spPr>
          <a:xfrm>
            <a:off x="8068554" y="2335134"/>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sp>
        <p:nvSpPr>
          <p:cNvPr id="327" name="Afrundet rektangel 94"/>
          <p:cNvSpPr/>
          <p:nvPr/>
        </p:nvSpPr>
        <p:spPr>
          <a:xfrm>
            <a:off x="1586287" y="2803588"/>
            <a:ext cx="5651627" cy="913070"/>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2"/>
            </a:pPr>
            <a:r>
              <a:rPr lang="da-DK" sz="1400" dirty="0" smtClean="0">
                <a:solidFill>
                  <a:sysClr val="windowText" lastClr="000000"/>
                </a:solidFill>
              </a:rPr>
              <a:t>Colosseum i Rom blev bygget </a:t>
            </a:r>
            <a:r>
              <a:rPr lang="da-DK" sz="1400" dirty="0">
                <a:solidFill>
                  <a:sysClr val="windowText" lastClr="000000"/>
                </a:solidFill>
              </a:rPr>
              <a:t> </a:t>
            </a:r>
            <a:r>
              <a:rPr lang="da-DK" sz="1400" dirty="0" smtClean="0">
                <a:solidFill>
                  <a:sysClr val="windowText" lastClr="000000"/>
                </a:solidFill>
              </a:rPr>
              <a:t>i år 350 e.Kr. af Julius Cæsar som en gave til det romerske folk.</a:t>
            </a:r>
            <a:endParaRPr lang="da-DK" sz="1400" dirty="0">
              <a:solidFill>
                <a:sysClr val="windowText" lastClr="000000"/>
              </a:solidFill>
            </a:endParaRPr>
          </a:p>
        </p:txBody>
      </p:sp>
      <p:grpSp>
        <p:nvGrpSpPr>
          <p:cNvPr id="328" name="Gruppe 91"/>
          <p:cNvGrpSpPr/>
          <p:nvPr/>
        </p:nvGrpSpPr>
        <p:grpSpPr>
          <a:xfrm>
            <a:off x="7548577" y="2978394"/>
            <a:ext cx="548235" cy="446378"/>
            <a:chOff x="5659625" y="3321956"/>
            <a:chExt cx="3616988" cy="857166"/>
          </a:xfrm>
        </p:grpSpPr>
        <p:sp>
          <p:nvSpPr>
            <p:cNvPr id="335"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36"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89818" y="2803587"/>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330" name="Gruppe 91"/>
          <p:cNvGrpSpPr/>
          <p:nvPr/>
        </p:nvGrpSpPr>
        <p:grpSpPr>
          <a:xfrm>
            <a:off x="8260075" y="2978394"/>
            <a:ext cx="548235" cy="446377"/>
            <a:chOff x="5659625" y="3321956"/>
            <a:chExt cx="3616988" cy="857166"/>
          </a:xfrm>
        </p:grpSpPr>
        <p:sp>
          <p:nvSpPr>
            <p:cNvPr id="333"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34"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31" name="Tekstboks 330"/>
          <p:cNvSpPr txBox="1"/>
          <p:nvPr/>
        </p:nvSpPr>
        <p:spPr>
          <a:xfrm>
            <a:off x="7515086" y="3393494"/>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332" name="Tekstboks 331"/>
          <p:cNvSpPr txBox="1"/>
          <p:nvPr/>
        </p:nvSpPr>
        <p:spPr>
          <a:xfrm>
            <a:off x="8070971" y="3393493"/>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sp>
        <p:nvSpPr>
          <p:cNvPr id="360" name="Afrundet rektangel 94"/>
          <p:cNvSpPr/>
          <p:nvPr/>
        </p:nvSpPr>
        <p:spPr>
          <a:xfrm>
            <a:off x="1588705" y="3861947"/>
            <a:ext cx="5649210" cy="913070"/>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3"/>
            </a:pPr>
            <a:r>
              <a:rPr lang="da-DK" sz="1400" dirty="0" smtClean="0">
                <a:solidFill>
                  <a:sysClr val="windowText" lastClr="000000"/>
                </a:solidFill>
              </a:rPr>
              <a:t>I 2010 blev ”Den Lille Havfrue” fragtet fra Langelinie i København til Shanghai i Kina,  hvor hun var udlånt til den store verdensudstilling.</a:t>
            </a:r>
            <a:endParaRPr lang="da-DK" sz="1400" dirty="0">
              <a:solidFill>
                <a:sysClr val="windowText" lastClr="000000"/>
              </a:solidFill>
            </a:endParaRPr>
          </a:p>
        </p:txBody>
      </p:sp>
      <p:grpSp>
        <p:nvGrpSpPr>
          <p:cNvPr id="361" name="Gruppe 91"/>
          <p:cNvGrpSpPr/>
          <p:nvPr/>
        </p:nvGrpSpPr>
        <p:grpSpPr>
          <a:xfrm>
            <a:off x="7550994" y="4036753"/>
            <a:ext cx="548235" cy="446378"/>
            <a:chOff x="5659625" y="3321956"/>
            <a:chExt cx="3616988" cy="857166"/>
          </a:xfrm>
        </p:grpSpPr>
        <p:sp>
          <p:nvSpPr>
            <p:cNvPr id="368"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69"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62"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92235" y="3861946"/>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363" name="Gruppe 91"/>
          <p:cNvGrpSpPr/>
          <p:nvPr/>
        </p:nvGrpSpPr>
        <p:grpSpPr>
          <a:xfrm>
            <a:off x="8262492" y="4036753"/>
            <a:ext cx="548235" cy="446377"/>
            <a:chOff x="5659625" y="3321956"/>
            <a:chExt cx="3616988" cy="857166"/>
          </a:xfrm>
        </p:grpSpPr>
        <p:sp>
          <p:nvSpPr>
            <p:cNvPr id="366"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67"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64" name="Tekstboks 363"/>
          <p:cNvSpPr txBox="1"/>
          <p:nvPr/>
        </p:nvSpPr>
        <p:spPr>
          <a:xfrm>
            <a:off x="7517503" y="4451853"/>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365" name="Tekstboks 364"/>
          <p:cNvSpPr txBox="1"/>
          <p:nvPr/>
        </p:nvSpPr>
        <p:spPr>
          <a:xfrm>
            <a:off x="8073388" y="4451852"/>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nvGrpSpPr>
          <p:cNvPr id="370" name="Gruppe 369"/>
          <p:cNvGrpSpPr/>
          <p:nvPr/>
        </p:nvGrpSpPr>
        <p:grpSpPr>
          <a:xfrm>
            <a:off x="397069" y="4920305"/>
            <a:ext cx="8612848" cy="936455"/>
            <a:chOff x="387401" y="1745228"/>
            <a:chExt cx="8612848" cy="936455"/>
          </a:xfrm>
        </p:grpSpPr>
        <p:sp>
          <p:nvSpPr>
            <p:cNvPr id="371" name="Afrundet rektangel 94"/>
            <p:cNvSpPr/>
            <p:nvPr/>
          </p:nvSpPr>
          <p:spPr>
            <a:xfrm>
              <a:off x="1583871" y="1745229"/>
              <a:ext cx="5644376" cy="913070"/>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4"/>
              </a:pPr>
              <a:r>
                <a:rPr lang="da-DK" sz="1400" dirty="0" smtClean="0">
                  <a:solidFill>
                    <a:sysClr val="windowText" lastClr="000000"/>
                  </a:solidFill>
                </a:rPr>
                <a:t>Ifølge egyptisk lov skal alle, der forlader landet have et pas, hvorfor ”Mumien Ramesses II” også fik et pas, da han skulle transporteres til et fransk bevarelseslaboratorium i 1974.</a:t>
              </a:r>
            </a:p>
          </p:txBody>
        </p:sp>
        <p:grpSp>
          <p:nvGrpSpPr>
            <p:cNvPr id="372" name="Gruppe 91"/>
            <p:cNvGrpSpPr/>
            <p:nvPr/>
          </p:nvGrpSpPr>
          <p:grpSpPr>
            <a:xfrm>
              <a:off x="7546160" y="1920035"/>
              <a:ext cx="548235" cy="446378"/>
              <a:chOff x="5659625" y="3321956"/>
              <a:chExt cx="3616988" cy="857166"/>
            </a:xfrm>
          </p:grpSpPr>
          <p:sp>
            <p:nvSpPr>
              <p:cNvPr id="379"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80"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73"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87401" y="1745228"/>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374" name="Gruppe 91"/>
            <p:cNvGrpSpPr/>
            <p:nvPr/>
          </p:nvGrpSpPr>
          <p:grpSpPr>
            <a:xfrm>
              <a:off x="8257658" y="1920035"/>
              <a:ext cx="548235" cy="446377"/>
              <a:chOff x="5659625" y="3321956"/>
              <a:chExt cx="3616988" cy="857166"/>
            </a:xfrm>
          </p:grpSpPr>
          <p:sp>
            <p:nvSpPr>
              <p:cNvPr id="377"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78"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75" name="Tekstboks 374"/>
            <p:cNvSpPr txBox="1"/>
            <p:nvPr/>
          </p:nvSpPr>
          <p:spPr>
            <a:xfrm>
              <a:off x="7512669" y="2335135"/>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376" name="Tekstboks 375"/>
            <p:cNvSpPr txBox="1"/>
            <p:nvPr/>
          </p:nvSpPr>
          <p:spPr>
            <a:xfrm>
              <a:off x="8068554" y="2335134"/>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sp>
        <p:nvSpPr>
          <p:cNvPr id="382" name="Afrundet rektangel 94"/>
          <p:cNvSpPr/>
          <p:nvPr/>
        </p:nvSpPr>
        <p:spPr>
          <a:xfrm>
            <a:off x="1591121" y="5978665"/>
            <a:ext cx="5646791" cy="913070"/>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5"/>
            </a:pPr>
            <a:r>
              <a:rPr lang="da-DK" sz="1400" dirty="0" smtClean="0">
                <a:solidFill>
                  <a:sysClr val="windowText" lastClr="000000"/>
                </a:solidFill>
              </a:rPr>
              <a:t>I 2012 blev en kvinde fra Indien mor til 11 små</a:t>
            </a:r>
            <a:br>
              <a:rPr lang="da-DK" sz="1400" dirty="0" smtClean="0">
                <a:solidFill>
                  <a:sysClr val="windowText" lastClr="000000"/>
                </a:solidFill>
              </a:rPr>
            </a:br>
            <a:r>
              <a:rPr lang="da-DK" sz="1400" dirty="0" smtClean="0">
                <a:solidFill>
                  <a:sysClr val="windowText" lastClr="000000"/>
                </a:solidFill>
              </a:rPr>
              <a:t>velskabte børn, hvilket er verdensrekord   </a:t>
            </a:r>
            <a:endParaRPr lang="da-DK" sz="1400" dirty="0">
              <a:solidFill>
                <a:sysClr val="windowText" lastClr="000000"/>
              </a:solidFill>
            </a:endParaRPr>
          </a:p>
        </p:txBody>
      </p:sp>
      <p:grpSp>
        <p:nvGrpSpPr>
          <p:cNvPr id="383" name="Gruppe 91"/>
          <p:cNvGrpSpPr/>
          <p:nvPr/>
        </p:nvGrpSpPr>
        <p:grpSpPr>
          <a:xfrm>
            <a:off x="7553411" y="6153471"/>
            <a:ext cx="548235" cy="446378"/>
            <a:chOff x="5659625" y="3321956"/>
            <a:chExt cx="3616988" cy="857166"/>
          </a:xfrm>
        </p:grpSpPr>
        <p:sp>
          <p:nvSpPr>
            <p:cNvPr id="390"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91"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84"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94652" y="5978664"/>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385" name="Gruppe 91"/>
          <p:cNvGrpSpPr/>
          <p:nvPr/>
        </p:nvGrpSpPr>
        <p:grpSpPr>
          <a:xfrm>
            <a:off x="8264909" y="6153471"/>
            <a:ext cx="548235" cy="446377"/>
            <a:chOff x="5659625" y="3321956"/>
            <a:chExt cx="3616988" cy="857166"/>
          </a:xfrm>
        </p:grpSpPr>
        <p:sp>
          <p:nvSpPr>
            <p:cNvPr id="388"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89"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86" name="Tekstboks 385"/>
          <p:cNvSpPr txBox="1"/>
          <p:nvPr/>
        </p:nvSpPr>
        <p:spPr>
          <a:xfrm>
            <a:off x="7519920" y="6568571"/>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387" name="Tekstboks 386"/>
          <p:cNvSpPr txBox="1"/>
          <p:nvPr/>
        </p:nvSpPr>
        <p:spPr>
          <a:xfrm>
            <a:off x="8075805" y="6568570"/>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nvGrpSpPr>
          <p:cNvPr id="392" name="Gruppe 391"/>
          <p:cNvGrpSpPr/>
          <p:nvPr/>
        </p:nvGrpSpPr>
        <p:grpSpPr>
          <a:xfrm>
            <a:off x="400175" y="7037023"/>
            <a:ext cx="8612159" cy="936455"/>
            <a:chOff x="388090" y="1745228"/>
            <a:chExt cx="8612159" cy="936455"/>
          </a:xfrm>
        </p:grpSpPr>
        <p:sp>
          <p:nvSpPr>
            <p:cNvPr id="393" name="Afrundet rektangel 94"/>
            <p:cNvSpPr/>
            <p:nvPr/>
          </p:nvSpPr>
          <p:spPr>
            <a:xfrm>
              <a:off x="1583871" y="1745229"/>
              <a:ext cx="5641956" cy="936454"/>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6"/>
              </a:pPr>
              <a:r>
                <a:rPr lang="da-DK" sz="1400" dirty="0" smtClean="0">
                  <a:solidFill>
                    <a:sysClr val="windowText" lastClr="000000"/>
                  </a:solidFill>
                </a:rPr>
                <a:t>På Toppen af Københavns nye forbrændingsanlæg på Amager åbner ”</a:t>
              </a:r>
              <a:r>
                <a:rPr lang="da-DK" sz="1400" dirty="0" err="1" smtClean="0">
                  <a:solidFill>
                    <a:sysClr val="windowText" lastClr="000000"/>
                  </a:solidFill>
                </a:rPr>
                <a:t>CopenHill</a:t>
              </a:r>
              <a:r>
                <a:rPr lang="da-DK" sz="1400" dirty="0" smtClean="0">
                  <a:solidFill>
                    <a:sysClr val="windowText" lastClr="000000"/>
                  </a:solidFill>
                </a:rPr>
                <a:t>”, som tilbyder skiløb på taget af bygningen hele året rundt. </a:t>
              </a:r>
              <a:endParaRPr lang="da-DK" sz="1400" dirty="0">
                <a:solidFill>
                  <a:sysClr val="windowText" lastClr="000000"/>
                </a:solidFill>
              </a:endParaRPr>
            </a:p>
          </p:txBody>
        </p:sp>
        <p:grpSp>
          <p:nvGrpSpPr>
            <p:cNvPr id="394" name="Gruppe 91"/>
            <p:cNvGrpSpPr/>
            <p:nvPr/>
          </p:nvGrpSpPr>
          <p:grpSpPr>
            <a:xfrm>
              <a:off x="7546160" y="1920035"/>
              <a:ext cx="548235" cy="446378"/>
              <a:chOff x="5659625" y="3321956"/>
              <a:chExt cx="3616988" cy="857166"/>
            </a:xfrm>
          </p:grpSpPr>
          <p:sp>
            <p:nvSpPr>
              <p:cNvPr id="401"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02"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95"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88090" y="1745228"/>
              <a:ext cx="935077"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396" name="Gruppe 91"/>
            <p:cNvGrpSpPr/>
            <p:nvPr/>
          </p:nvGrpSpPr>
          <p:grpSpPr>
            <a:xfrm>
              <a:off x="8257658" y="1920035"/>
              <a:ext cx="548235" cy="446377"/>
              <a:chOff x="5659625" y="3321956"/>
              <a:chExt cx="3616988" cy="857166"/>
            </a:xfrm>
          </p:grpSpPr>
          <p:sp>
            <p:nvSpPr>
              <p:cNvPr id="399"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00"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97" name="Tekstboks 396"/>
            <p:cNvSpPr txBox="1"/>
            <p:nvPr/>
          </p:nvSpPr>
          <p:spPr>
            <a:xfrm>
              <a:off x="7512669" y="2335135"/>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398" name="Tekstboks 397"/>
            <p:cNvSpPr txBox="1"/>
            <p:nvPr/>
          </p:nvSpPr>
          <p:spPr>
            <a:xfrm>
              <a:off x="8068554" y="2335134"/>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sp>
        <p:nvSpPr>
          <p:cNvPr id="404" name="Afrundet rektangel 94"/>
          <p:cNvSpPr/>
          <p:nvPr/>
        </p:nvSpPr>
        <p:spPr>
          <a:xfrm>
            <a:off x="1598372" y="8094841"/>
            <a:ext cx="5639539" cy="913613"/>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7"/>
            </a:pPr>
            <a:r>
              <a:rPr lang="da-DK" sz="1400" dirty="0" smtClean="0">
                <a:solidFill>
                  <a:sysClr val="windowText" lastClr="000000"/>
                </a:solidFill>
              </a:rPr>
              <a:t>I 2013 skyllede en levende kæmpe blæksprutte på 2,76 ton op på stranden i byen </a:t>
            </a:r>
            <a:r>
              <a:rPr lang="da-DK" sz="1400" dirty="0" err="1" smtClean="0">
                <a:solidFill>
                  <a:sysClr val="windowText" lastClr="000000"/>
                </a:solidFill>
              </a:rPr>
              <a:t>Kaikoura</a:t>
            </a:r>
            <a:r>
              <a:rPr lang="da-DK" sz="1400" dirty="0" smtClean="0">
                <a:solidFill>
                  <a:sysClr val="windowText" lastClr="000000"/>
                </a:solidFill>
              </a:rPr>
              <a:t> i New Zealand i forbindelse med stormen ”Nelli”.</a:t>
            </a:r>
            <a:endParaRPr lang="da-DK" sz="1400" dirty="0">
              <a:solidFill>
                <a:sysClr val="windowText" lastClr="000000"/>
              </a:solidFill>
            </a:endParaRPr>
          </a:p>
        </p:txBody>
      </p:sp>
      <p:grpSp>
        <p:nvGrpSpPr>
          <p:cNvPr id="405" name="Gruppe 91"/>
          <p:cNvGrpSpPr/>
          <p:nvPr/>
        </p:nvGrpSpPr>
        <p:grpSpPr>
          <a:xfrm>
            <a:off x="7560662" y="8270189"/>
            <a:ext cx="548235" cy="446378"/>
            <a:chOff x="5659625" y="3321956"/>
            <a:chExt cx="3616988" cy="857166"/>
          </a:xfrm>
        </p:grpSpPr>
        <p:sp>
          <p:nvSpPr>
            <p:cNvPr id="412"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13"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407" name="Gruppe 91"/>
          <p:cNvGrpSpPr/>
          <p:nvPr/>
        </p:nvGrpSpPr>
        <p:grpSpPr>
          <a:xfrm>
            <a:off x="8272160" y="8270189"/>
            <a:ext cx="548235" cy="446377"/>
            <a:chOff x="5659625" y="3321956"/>
            <a:chExt cx="3616988" cy="857166"/>
          </a:xfrm>
        </p:grpSpPr>
        <p:sp>
          <p:nvSpPr>
            <p:cNvPr id="410"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11"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08" name="Tekstboks 407"/>
          <p:cNvSpPr txBox="1"/>
          <p:nvPr/>
        </p:nvSpPr>
        <p:spPr>
          <a:xfrm>
            <a:off x="7527171" y="8685289"/>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409" name="Tekstboks 408"/>
          <p:cNvSpPr txBox="1"/>
          <p:nvPr/>
        </p:nvSpPr>
        <p:spPr>
          <a:xfrm>
            <a:off x="8083056" y="8685288"/>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nvGrpSpPr>
          <p:cNvPr id="414" name="Gruppe 413"/>
          <p:cNvGrpSpPr/>
          <p:nvPr/>
        </p:nvGrpSpPr>
        <p:grpSpPr>
          <a:xfrm>
            <a:off x="404320" y="9153741"/>
            <a:ext cx="8612848" cy="936455"/>
            <a:chOff x="387401" y="1745228"/>
            <a:chExt cx="8612848" cy="936455"/>
          </a:xfrm>
        </p:grpSpPr>
        <p:sp>
          <p:nvSpPr>
            <p:cNvPr id="415" name="Afrundet rektangel 94"/>
            <p:cNvSpPr/>
            <p:nvPr/>
          </p:nvSpPr>
          <p:spPr>
            <a:xfrm>
              <a:off x="1583870" y="1745229"/>
              <a:ext cx="5637121" cy="936454"/>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8"/>
              </a:pPr>
              <a:r>
                <a:rPr lang="da-DK" sz="1400" dirty="0" smtClean="0">
                  <a:solidFill>
                    <a:sysClr val="windowText" lastClr="000000"/>
                  </a:solidFill>
                </a:rPr>
                <a:t>Når man deler billeder via sociale medier  - </a:t>
              </a:r>
              <a:r>
                <a:rPr lang="da-DK" sz="1400" i="1" dirty="0" smtClean="0">
                  <a:solidFill>
                    <a:sysClr val="windowText" lastClr="000000"/>
                  </a:solidFill>
                </a:rPr>
                <a:t>som f.eks.  ”Facebook”</a:t>
              </a:r>
              <a:r>
                <a:rPr lang="da-DK" sz="1400" dirty="0" smtClean="0">
                  <a:solidFill>
                    <a:sysClr val="windowText" lastClr="000000"/>
                  </a:solidFill>
                </a:rPr>
                <a:t> - så må ”Facebook” bruge billederne eller sælge dem videre uden at informere dig, da du har givet samtykke til dette ved oprettelsen.</a:t>
              </a:r>
              <a:endParaRPr lang="da-DK" sz="1400" dirty="0">
                <a:solidFill>
                  <a:sysClr val="windowText" lastClr="000000"/>
                </a:solidFill>
              </a:endParaRPr>
            </a:p>
          </p:txBody>
        </p:sp>
        <p:grpSp>
          <p:nvGrpSpPr>
            <p:cNvPr id="416" name="Gruppe 91"/>
            <p:cNvGrpSpPr/>
            <p:nvPr/>
          </p:nvGrpSpPr>
          <p:grpSpPr>
            <a:xfrm>
              <a:off x="7546160" y="1920035"/>
              <a:ext cx="548235" cy="446378"/>
              <a:chOff x="5659625" y="3321956"/>
              <a:chExt cx="3616988" cy="857166"/>
            </a:xfrm>
          </p:grpSpPr>
          <p:sp>
            <p:nvSpPr>
              <p:cNvPr id="423"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24"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1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387401" y="1745228"/>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418" name="Gruppe 91"/>
            <p:cNvGrpSpPr/>
            <p:nvPr/>
          </p:nvGrpSpPr>
          <p:grpSpPr>
            <a:xfrm>
              <a:off x="8257658" y="1920035"/>
              <a:ext cx="548235" cy="446377"/>
              <a:chOff x="5659625" y="3321956"/>
              <a:chExt cx="3616988" cy="857166"/>
            </a:xfrm>
          </p:grpSpPr>
          <p:sp>
            <p:nvSpPr>
              <p:cNvPr id="421"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22"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19" name="Tekstboks 418"/>
            <p:cNvSpPr txBox="1"/>
            <p:nvPr/>
          </p:nvSpPr>
          <p:spPr>
            <a:xfrm>
              <a:off x="7512669" y="2335135"/>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420" name="Tekstboks 419"/>
            <p:cNvSpPr txBox="1"/>
            <p:nvPr/>
          </p:nvSpPr>
          <p:spPr>
            <a:xfrm>
              <a:off x="8068554" y="2335134"/>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grpSp>
        <p:nvGrpSpPr>
          <p:cNvPr id="425" name="Gruppe 424"/>
          <p:cNvGrpSpPr/>
          <p:nvPr/>
        </p:nvGrpSpPr>
        <p:grpSpPr>
          <a:xfrm>
            <a:off x="406737" y="10212100"/>
            <a:ext cx="8612848" cy="936455"/>
            <a:chOff x="387401" y="1745228"/>
            <a:chExt cx="8612848" cy="936455"/>
          </a:xfrm>
        </p:grpSpPr>
        <p:sp>
          <p:nvSpPr>
            <p:cNvPr id="426" name="Afrundet rektangel 94"/>
            <p:cNvSpPr/>
            <p:nvPr/>
          </p:nvSpPr>
          <p:spPr>
            <a:xfrm>
              <a:off x="1583871" y="1745229"/>
              <a:ext cx="5641100" cy="913070"/>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9"/>
              </a:pPr>
              <a:r>
                <a:rPr lang="da-DK" sz="1400" dirty="0" smtClean="0">
                  <a:solidFill>
                    <a:sysClr val="windowText" lastClr="000000"/>
                  </a:solidFill>
                </a:rPr>
                <a:t>I 1963 ønskede USA at udstille Eiffeltårnet i New York, men på grund af størrelsen blev kun den øverste tredjedel af Eiffeltårnet løftet af og transporteret til NY, hvor det stod på Manhattan i 6 måneder. </a:t>
              </a:r>
              <a:endParaRPr lang="da-DK" sz="1400" dirty="0">
                <a:solidFill>
                  <a:sysClr val="windowText" lastClr="000000"/>
                </a:solidFill>
              </a:endParaRPr>
            </a:p>
          </p:txBody>
        </p:sp>
        <p:grpSp>
          <p:nvGrpSpPr>
            <p:cNvPr id="427" name="Gruppe 91"/>
            <p:cNvGrpSpPr/>
            <p:nvPr/>
          </p:nvGrpSpPr>
          <p:grpSpPr>
            <a:xfrm>
              <a:off x="7546160" y="1920035"/>
              <a:ext cx="548235" cy="446378"/>
              <a:chOff x="5659625" y="3321956"/>
              <a:chExt cx="3616988" cy="857166"/>
            </a:xfrm>
          </p:grpSpPr>
          <p:sp>
            <p:nvSpPr>
              <p:cNvPr id="434"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35"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2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387401" y="1745228"/>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429" name="Gruppe 91"/>
            <p:cNvGrpSpPr/>
            <p:nvPr/>
          </p:nvGrpSpPr>
          <p:grpSpPr>
            <a:xfrm>
              <a:off x="8257658" y="1920035"/>
              <a:ext cx="548235" cy="446377"/>
              <a:chOff x="5659625" y="3321956"/>
              <a:chExt cx="3616988" cy="857166"/>
            </a:xfrm>
          </p:grpSpPr>
          <p:sp>
            <p:nvSpPr>
              <p:cNvPr id="432"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33"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30" name="Tekstboks 429"/>
            <p:cNvSpPr txBox="1"/>
            <p:nvPr/>
          </p:nvSpPr>
          <p:spPr>
            <a:xfrm>
              <a:off x="7512669" y="2335135"/>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431" name="Tekstboks 430"/>
            <p:cNvSpPr txBox="1"/>
            <p:nvPr/>
          </p:nvSpPr>
          <p:spPr>
            <a:xfrm>
              <a:off x="8068554" y="2335134"/>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grpSp>
        <p:nvGrpSpPr>
          <p:cNvPr id="436" name="Gruppe 435"/>
          <p:cNvGrpSpPr/>
          <p:nvPr/>
        </p:nvGrpSpPr>
        <p:grpSpPr>
          <a:xfrm>
            <a:off x="409157" y="11270462"/>
            <a:ext cx="8612848" cy="936455"/>
            <a:chOff x="387401" y="1745228"/>
            <a:chExt cx="8612848" cy="936455"/>
          </a:xfrm>
        </p:grpSpPr>
        <p:sp>
          <p:nvSpPr>
            <p:cNvPr id="437" name="Afrundet rektangel 94"/>
            <p:cNvSpPr/>
            <p:nvPr/>
          </p:nvSpPr>
          <p:spPr>
            <a:xfrm>
              <a:off x="1583870" y="1745229"/>
              <a:ext cx="5632283" cy="913070"/>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10"/>
              </a:pPr>
              <a:r>
                <a:rPr lang="da-DK" sz="1400" dirty="0" smtClean="0">
                  <a:solidFill>
                    <a:sysClr val="windowText" lastClr="000000"/>
                  </a:solidFill>
                </a:rPr>
                <a:t>Da svensken i 1658 generobrede Halland, Blekinge og Skåne ved at gå over isen på Øresund, vedtog Kongen en lov, der tillod dansken at slå enhver, der krydsede isen mellem Sverige og Danmark, med en kølle. Denne lov er fortsat gældende den dag i dag.</a:t>
              </a:r>
              <a:endParaRPr lang="da-DK" sz="1400" dirty="0">
                <a:solidFill>
                  <a:sysClr val="windowText" lastClr="000000"/>
                </a:solidFill>
              </a:endParaRPr>
            </a:p>
          </p:txBody>
        </p:sp>
        <p:grpSp>
          <p:nvGrpSpPr>
            <p:cNvPr id="438" name="Gruppe 91"/>
            <p:cNvGrpSpPr/>
            <p:nvPr/>
          </p:nvGrpSpPr>
          <p:grpSpPr>
            <a:xfrm>
              <a:off x="7546160" y="1920035"/>
              <a:ext cx="548235" cy="446378"/>
              <a:chOff x="5659625" y="3321956"/>
              <a:chExt cx="3616988" cy="857166"/>
            </a:xfrm>
          </p:grpSpPr>
          <p:sp>
            <p:nvSpPr>
              <p:cNvPr id="445"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46"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3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387401" y="1745228"/>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440" name="Gruppe 91"/>
            <p:cNvGrpSpPr/>
            <p:nvPr/>
          </p:nvGrpSpPr>
          <p:grpSpPr>
            <a:xfrm>
              <a:off x="8257658" y="1920035"/>
              <a:ext cx="548235" cy="446377"/>
              <a:chOff x="5659625" y="3321956"/>
              <a:chExt cx="3616988" cy="857166"/>
            </a:xfrm>
          </p:grpSpPr>
          <p:sp>
            <p:nvSpPr>
              <p:cNvPr id="443"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44"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41" name="Tekstboks 440"/>
            <p:cNvSpPr txBox="1"/>
            <p:nvPr/>
          </p:nvSpPr>
          <p:spPr>
            <a:xfrm>
              <a:off x="7512669" y="2335135"/>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442" name="Tekstboks 441"/>
            <p:cNvSpPr txBox="1"/>
            <p:nvPr/>
          </p:nvSpPr>
          <p:spPr>
            <a:xfrm>
              <a:off x="8068554" y="2335134"/>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pic>
        <p:nvPicPr>
          <p:cNvPr id="22" name="Billed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61041" y="6096000"/>
            <a:ext cx="1195621" cy="685800"/>
          </a:xfrm>
          <a:prstGeom prst="rect">
            <a:avLst/>
          </a:prstGeom>
        </p:spPr>
      </p:pic>
      <p:pic>
        <p:nvPicPr>
          <p:cNvPr id="447" name="Billede 446"/>
          <p:cNvPicPr>
            <a:picLocks noChangeAspect="1"/>
          </p:cNvPicPr>
          <p:nvPr/>
        </p:nvPicPr>
        <p:blipFill rotWithShape="1">
          <a:blip r:embed="rId14" cstate="print">
            <a:extLst>
              <a:ext uri="{28A0092B-C50C-407E-A947-70E740481C1C}">
                <a14:useLocalDpi xmlns:a14="http://schemas.microsoft.com/office/drawing/2010/main" val="0"/>
              </a:ext>
            </a:extLst>
          </a:blip>
          <a:srcRect l="14683" t="260" r="29067" b="-260"/>
          <a:stretch/>
        </p:blipFill>
        <p:spPr>
          <a:xfrm>
            <a:off x="401473" y="8094841"/>
            <a:ext cx="936996" cy="936996"/>
          </a:xfrm>
          <a:prstGeom prst="ellipse">
            <a:avLst/>
          </a:prstGeom>
          <a:ln w="635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pic>
        <p:nvPicPr>
          <p:cNvPr id="2" name="Billed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380755" y="4063952"/>
            <a:ext cx="350804" cy="350804"/>
          </a:xfrm>
          <a:prstGeom prst="rect">
            <a:avLst/>
          </a:prstGeom>
        </p:spPr>
      </p:pic>
      <p:pic>
        <p:nvPicPr>
          <p:cNvPr id="119" name="Billede 1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52126" y="1937743"/>
            <a:ext cx="350804" cy="350804"/>
          </a:xfrm>
          <a:prstGeom prst="rect">
            <a:avLst/>
          </a:prstGeom>
        </p:spPr>
      </p:pic>
      <p:pic>
        <p:nvPicPr>
          <p:cNvPr id="120" name="Billede 1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44875" y="3016495"/>
            <a:ext cx="350804" cy="350804"/>
          </a:xfrm>
          <a:prstGeom prst="rect">
            <a:avLst/>
          </a:prstGeom>
        </p:spPr>
      </p:pic>
      <p:pic>
        <p:nvPicPr>
          <p:cNvPr id="121" name="Billede 1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380755" y="9376334"/>
            <a:ext cx="350804" cy="350804"/>
          </a:xfrm>
          <a:prstGeom prst="rect">
            <a:avLst/>
          </a:prstGeom>
        </p:spPr>
      </p:pic>
      <p:pic>
        <p:nvPicPr>
          <p:cNvPr id="122" name="Billede 1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380755" y="5115709"/>
            <a:ext cx="350804" cy="350804"/>
          </a:xfrm>
          <a:prstGeom prst="rect">
            <a:avLst/>
          </a:prstGeom>
        </p:spPr>
      </p:pic>
      <p:pic>
        <p:nvPicPr>
          <p:cNvPr id="123" name="Billede 1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69877" y="11483369"/>
            <a:ext cx="350804" cy="350804"/>
          </a:xfrm>
          <a:prstGeom prst="rect">
            <a:avLst/>
          </a:prstGeom>
        </p:spPr>
      </p:pic>
      <p:pic>
        <p:nvPicPr>
          <p:cNvPr id="124" name="Billede 12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47292" y="6191571"/>
            <a:ext cx="350804" cy="350804"/>
          </a:xfrm>
          <a:prstGeom prst="rect">
            <a:avLst/>
          </a:prstGeom>
        </p:spPr>
      </p:pic>
      <p:pic>
        <p:nvPicPr>
          <p:cNvPr id="125" name="Billede 12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60680" y="8305275"/>
            <a:ext cx="350804" cy="350804"/>
          </a:xfrm>
          <a:prstGeom prst="rect">
            <a:avLst/>
          </a:prstGeom>
        </p:spPr>
      </p:pic>
      <p:pic>
        <p:nvPicPr>
          <p:cNvPr id="126" name="Billede 1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366250" y="7249930"/>
            <a:ext cx="350804" cy="350804"/>
          </a:xfrm>
          <a:prstGeom prst="rect">
            <a:avLst/>
          </a:prstGeom>
        </p:spPr>
      </p:pic>
      <p:pic>
        <p:nvPicPr>
          <p:cNvPr id="127" name="Billede 12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73380" y="10414796"/>
            <a:ext cx="350804" cy="350804"/>
          </a:xfrm>
          <a:prstGeom prst="rect">
            <a:avLst/>
          </a:prstGeom>
        </p:spPr>
      </p:pic>
    </p:spTree>
    <p:extLst>
      <p:ext uri="{BB962C8B-B14F-4D97-AF65-F5344CB8AC3E}">
        <p14:creationId xmlns:p14="http://schemas.microsoft.com/office/powerpoint/2010/main" val="224616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3">
            <a:extLst>
              <a:ext uri="{28A0092B-C50C-407E-A947-70E740481C1C}">
                <a14:useLocalDpi xmlns:a14="http://schemas.microsoft.com/office/drawing/2010/main" val="0"/>
              </a:ext>
            </a:extLst>
          </a:blip>
          <a:srcRect l="28355" t="800" r="8343" b="914"/>
          <a:stretch/>
        </p:blipFill>
        <p:spPr>
          <a:xfrm>
            <a:off x="168643" y="141938"/>
            <a:ext cx="9257115" cy="12545361"/>
          </a:xfrm>
          <a:prstGeom prst="rect">
            <a:avLst/>
          </a:prstGeom>
        </p:spPr>
      </p:pic>
      <p:sp>
        <p:nvSpPr>
          <p:cNvPr id="8" name="Afrundet rektangel 7"/>
          <p:cNvSpPr/>
          <p:nvPr/>
        </p:nvSpPr>
        <p:spPr>
          <a:xfrm>
            <a:off x="341999" y="310052"/>
            <a:ext cx="8889928" cy="984694"/>
          </a:xfrm>
          <a:prstGeom prst="roundRect">
            <a:avLst/>
          </a:prstGeom>
          <a:solidFill>
            <a:schemeClr val="tx1">
              <a:alpha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ysClr val="windowText" lastClr="000000"/>
              </a:solidFill>
            </a:endParaRPr>
          </a:p>
        </p:txBody>
      </p:sp>
      <p:sp>
        <p:nvSpPr>
          <p:cNvPr id="209" name="Tekstfelt 12"/>
          <p:cNvSpPr txBox="1"/>
          <p:nvPr/>
        </p:nvSpPr>
        <p:spPr>
          <a:xfrm>
            <a:off x="309341" y="451682"/>
            <a:ext cx="8955244" cy="707886"/>
          </a:xfrm>
          <a:prstGeom prst="rect">
            <a:avLst/>
          </a:prstGeom>
          <a:noFill/>
        </p:spPr>
        <p:txBody>
          <a:bodyPr wrap="square" rtlCol="0">
            <a:spAutoFit/>
          </a:bodyPr>
          <a:lstStyle/>
          <a:p>
            <a:pPr algn="ctr"/>
            <a:r>
              <a:rPr lang="da-DK" sz="4000" b="1" dirty="0" smtClean="0">
                <a:solidFill>
                  <a:schemeClr val="bg1"/>
                </a:solidFill>
              </a:rPr>
              <a:t>Hvad er            og hvad er           ?</a:t>
            </a:r>
            <a:endParaRPr lang="da-DK" sz="4000" b="1" dirty="0">
              <a:solidFill>
                <a:schemeClr val="bg1"/>
              </a:solidFill>
            </a:endParaRPr>
          </a:p>
        </p:txBody>
      </p:sp>
      <p:grpSp>
        <p:nvGrpSpPr>
          <p:cNvPr id="88" name="Group 1"/>
          <p:cNvGrpSpPr/>
          <p:nvPr/>
        </p:nvGrpSpPr>
        <p:grpSpPr>
          <a:xfrm>
            <a:off x="3143965" y="549471"/>
            <a:ext cx="1163140" cy="610097"/>
            <a:chOff x="92843" y="1919947"/>
            <a:chExt cx="1277336" cy="669995"/>
          </a:xfrm>
        </p:grpSpPr>
        <p:sp>
          <p:nvSpPr>
            <p:cNvPr id="89" name="Ellipse 122"/>
            <p:cNvSpPr/>
            <p:nvPr/>
          </p:nvSpPr>
          <p:spPr>
            <a:xfrm rot="20996265">
              <a:off x="212006" y="1919947"/>
              <a:ext cx="1028465" cy="6699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0" name="Tekstfelt 10"/>
            <p:cNvSpPr txBox="1"/>
            <p:nvPr/>
          </p:nvSpPr>
          <p:spPr>
            <a:xfrm>
              <a:off x="92843" y="1940899"/>
              <a:ext cx="1277336" cy="574589"/>
            </a:xfrm>
            <a:prstGeom prst="rect">
              <a:avLst/>
            </a:prstGeom>
            <a:noFill/>
          </p:spPr>
          <p:txBody>
            <a:bodyPr wrap="square" rtlCol="0">
              <a:spAutoFit/>
            </a:bodyPr>
            <a:lstStyle/>
            <a:p>
              <a:pPr algn="ctr"/>
              <a:r>
                <a:rPr lang="da-DK" sz="2800" b="1" dirty="0">
                  <a:solidFill>
                    <a:schemeClr val="bg1"/>
                  </a:solidFill>
                </a:rPr>
                <a:t>fup</a:t>
              </a:r>
            </a:p>
          </p:txBody>
        </p:sp>
      </p:grpSp>
      <p:grpSp>
        <p:nvGrpSpPr>
          <p:cNvPr id="94" name="Group 2"/>
          <p:cNvGrpSpPr/>
          <p:nvPr/>
        </p:nvGrpSpPr>
        <p:grpSpPr>
          <a:xfrm>
            <a:off x="6522996" y="549471"/>
            <a:ext cx="1442622" cy="610096"/>
            <a:chOff x="7682058" y="4207950"/>
            <a:chExt cx="1584258" cy="669995"/>
          </a:xfrm>
        </p:grpSpPr>
        <p:sp>
          <p:nvSpPr>
            <p:cNvPr id="96" name="Ellipse 136"/>
            <p:cNvSpPr/>
            <p:nvPr/>
          </p:nvSpPr>
          <p:spPr>
            <a:xfrm rot="20996265">
              <a:off x="7952935" y="4207950"/>
              <a:ext cx="1028465" cy="66999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8" name="Tekstfelt 12"/>
            <p:cNvSpPr txBox="1"/>
            <p:nvPr/>
          </p:nvSpPr>
          <p:spPr>
            <a:xfrm>
              <a:off x="7682058" y="4245670"/>
              <a:ext cx="1584258" cy="574590"/>
            </a:xfrm>
            <a:prstGeom prst="rect">
              <a:avLst/>
            </a:prstGeom>
            <a:noFill/>
          </p:spPr>
          <p:txBody>
            <a:bodyPr wrap="square" rtlCol="0">
              <a:spAutoFit/>
            </a:bodyPr>
            <a:lstStyle/>
            <a:p>
              <a:pPr algn="ctr"/>
              <a:r>
                <a:rPr lang="da-DK" sz="2800" b="1" dirty="0">
                  <a:solidFill>
                    <a:schemeClr val="bg1"/>
                  </a:solidFill>
                </a:rPr>
                <a:t>fakta</a:t>
              </a:r>
            </a:p>
          </p:txBody>
        </p:sp>
      </p:grpSp>
      <p:sp>
        <p:nvSpPr>
          <p:cNvPr id="144" name="Afrundet rektangel 94"/>
          <p:cNvSpPr/>
          <p:nvPr/>
        </p:nvSpPr>
        <p:spPr>
          <a:xfrm>
            <a:off x="1583870" y="1745229"/>
            <a:ext cx="5654043" cy="913070"/>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6108" lvl="0" indent="-226108">
              <a:buFontTx/>
              <a:buAutoNum type="arabicPeriod"/>
            </a:pPr>
            <a:r>
              <a:rPr lang="da-DK" sz="1200" dirty="0">
                <a:solidFill>
                  <a:prstClr val="black"/>
                </a:solidFill>
              </a:rPr>
              <a:t>Elefanten kan ikke hoppe</a:t>
            </a:r>
          </a:p>
          <a:p>
            <a:pPr lvl="0"/>
            <a:r>
              <a:rPr lang="da-DK" sz="1200" dirty="0">
                <a:solidFill>
                  <a:prstClr val="black"/>
                </a:solidFill>
              </a:rPr>
              <a:t>http://ligegyldigviden.dk/elefanter-kan-ikke-hoppe/</a:t>
            </a:r>
          </a:p>
        </p:txBody>
      </p:sp>
      <p:grpSp>
        <p:nvGrpSpPr>
          <p:cNvPr id="148" name="Gruppe 91"/>
          <p:cNvGrpSpPr/>
          <p:nvPr/>
        </p:nvGrpSpPr>
        <p:grpSpPr>
          <a:xfrm>
            <a:off x="7546160" y="1920035"/>
            <a:ext cx="548235" cy="446378"/>
            <a:chOff x="5659625" y="3321956"/>
            <a:chExt cx="3616988" cy="857166"/>
          </a:xfrm>
        </p:grpSpPr>
        <p:sp>
          <p:nvSpPr>
            <p:cNvPr id="156"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157"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9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674" r="17780"/>
          <a:stretch/>
        </p:blipFill>
        <p:spPr bwMode="auto">
          <a:xfrm>
            <a:off x="387401" y="1745228"/>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102" name="Gruppe 91"/>
          <p:cNvGrpSpPr/>
          <p:nvPr/>
        </p:nvGrpSpPr>
        <p:grpSpPr>
          <a:xfrm>
            <a:off x="8257658" y="1920035"/>
            <a:ext cx="548235" cy="446377"/>
            <a:chOff x="5659625" y="3321956"/>
            <a:chExt cx="3616988" cy="857166"/>
          </a:xfrm>
        </p:grpSpPr>
        <p:sp>
          <p:nvSpPr>
            <p:cNvPr id="103"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104"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8" name="Tekstboks 17"/>
          <p:cNvSpPr txBox="1"/>
          <p:nvPr/>
        </p:nvSpPr>
        <p:spPr>
          <a:xfrm>
            <a:off x="7512669" y="2335135"/>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112" name="Tekstboks 111"/>
          <p:cNvSpPr txBox="1"/>
          <p:nvPr/>
        </p:nvSpPr>
        <p:spPr>
          <a:xfrm>
            <a:off x="8068554" y="2335134"/>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sp>
        <p:nvSpPr>
          <p:cNvPr id="327" name="Afrundet rektangel 94"/>
          <p:cNvSpPr/>
          <p:nvPr/>
        </p:nvSpPr>
        <p:spPr>
          <a:xfrm>
            <a:off x="1586287" y="2803588"/>
            <a:ext cx="5651627" cy="913070"/>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a-DK" sz="1200" dirty="0">
                <a:solidFill>
                  <a:prstClr val="black"/>
                </a:solidFill>
              </a:rPr>
              <a:t>2. Colosseum – bygget af kejserne Vespasian og Titus omkring år 70 – 80 </a:t>
            </a:r>
            <a:r>
              <a:rPr lang="da-DK" sz="1200" dirty="0" err="1">
                <a:solidFill>
                  <a:prstClr val="black"/>
                </a:solidFill>
              </a:rPr>
              <a:t>e.kr.</a:t>
            </a:r>
            <a:endParaRPr lang="da-DK" sz="1200" dirty="0">
              <a:solidFill>
                <a:prstClr val="black"/>
              </a:solidFill>
            </a:endParaRPr>
          </a:p>
          <a:p>
            <a:pPr lvl="0"/>
            <a:r>
              <a:rPr lang="da-DK" sz="1200" dirty="0">
                <a:solidFill>
                  <a:prstClr val="black"/>
                </a:solidFill>
              </a:rPr>
              <a:t>http://klassisk.ribekatedralskole.dk/steder/rom/colosseum/colosseum.htm</a:t>
            </a:r>
          </a:p>
        </p:txBody>
      </p:sp>
      <p:grpSp>
        <p:nvGrpSpPr>
          <p:cNvPr id="328" name="Gruppe 91"/>
          <p:cNvGrpSpPr/>
          <p:nvPr/>
        </p:nvGrpSpPr>
        <p:grpSpPr>
          <a:xfrm>
            <a:off x="7548577" y="2978394"/>
            <a:ext cx="548235" cy="446378"/>
            <a:chOff x="5659625" y="3321956"/>
            <a:chExt cx="3616988" cy="857166"/>
          </a:xfrm>
        </p:grpSpPr>
        <p:sp>
          <p:nvSpPr>
            <p:cNvPr id="335"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36"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89818" y="2803587"/>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330" name="Gruppe 91"/>
          <p:cNvGrpSpPr/>
          <p:nvPr/>
        </p:nvGrpSpPr>
        <p:grpSpPr>
          <a:xfrm>
            <a:off x="8260075" y="2978394"/>
            <a:ext cx="548235" cy="446377"/>
            <a:chOff x="5659625" y="3321956"/>
            <a:chExt cx="3616988" cy="857166"/>
          </a:xfrm>
        </p:grpSpPr>
        <p:sp>
          <p:nvSpPr>
            <p:cNvPr id="333"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34"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31" name="Tekstboks 330"/>
          <p:cNvSpPr txBox="1"/>
          <p:nvPr/>
        </p:nvSpPr>
        <p:spPr>
          <a:xfrm>
            <a:off x="7515086" y="3393494"/>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332" name="Tekstboks 331"/>
          <p:cNvSpPr txBox="1"/>
          <p:nvPr/>
        </p:nvSpPr>
        <p:spPr>
          <a:xfrm>
            <a:off x="8070971" y="3393493"/>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sp>
        <p:nvSpPr>
          <p:cNvPr id="360" name="Afrundet rektangel 94"/>
          <p:cNvSpPr/>
          <p:nvPr/>
        </p:nvSpPr>
        <p:spPr>
          <a:xfrm>
            <a:off x="1588705" y="3861947"/>
            <a:ext cx="5649210" cy="913070"/>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r>
              <a:rPr lang="da-DK" sz="1200" dirty="0">
                <a:solidFill>
                  <a:prstClr val="black"/>
                </a:solidFill>
              </a:rPr>
              <a:t>3. Den lille Havfrue</a:t>
            </a:r>
          </a:p>
          <a:p>
            <a:pPr lvl="0"/>
            <a:r>
              <a:rPr lang="da-DK" sz="1200" dirty="0">
                <a:solidFill>
                  <a:prstClr val="black"/>
                </a:solidFill>
              </a:rPr>
              <a:t>https://</a:t>
            </a:r>
            <a:r>
              <a:rPr lang="da-DK" sz="1200" dirty="0" smtClean="0">
                <a:solidFill>
                  <a:prstClr val="black"/>
                </a:solidFill>
              </a:rPr>
              <a:t>www.google.dk/search?q=den+lille+havfrue+verdensudstilling&amp;safe=strict&amp;source=lnms&amp;tbm=isch&amp;sa=X&amp;ved=0ahUKEwjR-vrI1oreAhUssKQKHWTgC3UQ_AUIDigB&amp;biw=2240&amp;bih=1145#imgrc=nT1EtdKOTQdHAM</a:t>
            </a:r>
            <a:r>
              <a:rPr lang="da-DK" sz="1200" dirty="0">
                <a:solidFill>
                  <a:prstClr val="black"/>
                </a:solidFill>
              </a:rPr>
              <a:t>:</a:t>
            </a:r>
          </a:p>
        </p:txBody>
      </p:sp>
      <p:grpSp>
        <p:nvGrpSpPr>
          <p:cNvPr id="361" name="Gruppe 91"/>
          <p:cNvGrpSpPr/>
          <p:nvPr/>
        </p:nvGrpSpPr>
        <p:grpSpPr>
          <a:xfrm>
            <a:off x="7550994" y="4036753"/>
            <a:ext cx="548235" cy="446378"/>
            <a:chOff x="5659625" y="3321956"/>
            <a:chExt cx="3616988" cy="857166"/>
          </a:xfrm>
        </p:grpSpPr>
        <p:sp>
          <p:nvSpPr>
            <p:cNvPr id="368"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69"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62"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92235" y="3861946"/>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363" name="Gruppe 91"/>
          <p:cNvGrpSpPr/>
          <p:nvPr/>
        </p:nvGrpSpPr>
        <p:grpSpPr>
          <a:xfrm>
            <a:off x="8262492" y="4036753"/>
            <a:ext cx="548235" cy="446377"/>
            <a:chOff x="5659625" y="3321956"/>
            <a:chExt cx="3616988" cy="857166"/>
          </a:xfrm>
        </p:grpSpPr>
        <p:sp>
          <p:nvSpPr>
            <p:cNvPr id="366"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67"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64" name="Tekstboks 363"/>
          <p:cNvSpPr txBox="1"/>
          <p:nvPr/>
        </p:nvSpPr>
        <p:spPr>
          <a:xfrm>
            <a:off x="7517503" y="4451853"/>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365" name="Tekstboks 364"/>
          <p:cNvSpPr txBox="1"/>
          <p:nvPr/>
        </p:nvSpPr>
        <p:spPr>
          <a:xfrm>
            <a:off x="8073388" y="4451852"/>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nvGrpSpPr>
          <p:cNvPr id="370" name="Gruppe 369"/>
          <p:cNvGrpSpPr/>
          <p:nvPr/>
        </p:nvGrpSpPr>
        <p:grpSpPr>
          <a:xfrm>
            <a:off x="397069" y="4920305"/>
            <a:ext cx="8612848" cy="936455"/>
            <a:chOff x="387401" y="1745228"/>
            <a:chExt cx="8612848" cy="936455"/>
          </a:xfrm>
        </p:grpSpPr>
        <p:sp>
          <p:nvSpPr>
            <p:cNvPr id="371" name="Afrundet rektangel 94"/>
            <p:cNvSpPr/>
            <p:nvPr/>
          </p:nvSpPr>
          <p:spPr>
            <a:xfrm>
              <a:off x="1583871" y="1745229"/>
              <a:ext cx="5644376" cy="913070"/>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4"/>
              </a:pPr>
              <a:endParaRPr lang="da-DK" sz="1400" dirty="0" smtClean="0">
                <a:solidFill>
                  <a:sysClr val="windowText" lastClr="000000"/>
                </a:solidFill>
              </a:endParaRPr>
            </a:p>
          </p:txBody>
        </p:sp>
        <p:grpSp>
          <p:nvGrpSpPr>
            <p:cNvPr id="372" name="Gruppe 91"/>
            <p:cNvGrpSpPr/>
            <p:nvPr/>
          </p:nvGrpSpPr>
          <p:grpSpPr>
            <a:xfrm>
              <a:off x="7546160" y="1920035"/>
              <a:ext cx="548235" cy="446378"/>
              <a:chOff x="5659625" y="3321956"/>
              <a:chExt cx="3616988" cy="857166"/>
            </a:xfrm>
          </p:grpSpPr>
          <p:sp>
            <p:nvSpPr>
              <p:cNvPr id="379"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80"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73"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87401" y="1745228"/>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374" name="Gruppe 91"/>
            <p:cNvGrpSpPr/>
            <p:nvPr/>
          </p:nvGrpSpPr>
          <p:grpSpPr>
            <a:xfrm>
              <a:off x="8257658" y="1920035"/>
              <a:ext cx="548235" cy="446377"/>
              <a:chOff x="5659625" y="3321956"/>
              <a:chExt cx="3616988" cy="857166"/>
            </a:xfrm>
          </p:grpSpPr>
          <p:sp>
            <p:nvSpPr>
              <p:cNvPr id="377"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78"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75" name="Tekstboks 374"/>
            <p:cNvSpPr txBox="1"/>
            <p:nvPr/>
          </p:nvSpPr>
          <p:spPr>
            <a:xfrm>
              <a:off x="7512669" y="2335135"/>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376" name="Tekstboks 375"/>
            <p:cNvSpPr txBox="1"/>
            <p:nvPr/>
          </p:nvSpPr>
          <p:spPr>
            <a:xfrm>
              <a:off x="8068554" y="2335134"/>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sp>
        <p:nvSpPr>
          <p:cNvPr id="382" name="Afrundet rektangel 94"/>
          <p:cNvSpPr/>
          <p:nvPr/>
        </p:nvSpPr>
        <p:spPr>
          <a:xfrm>
            <a:off x="1591121" y="5978665"/>
            <a:ext cx="5646791" cy="913070"/>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a-DK" sz="1200" dirty="0">
                <a:solidFill>
                  <a:prstClr val="black"/>
                </a:solidFill>
              </a:rPr>
              <a:t>5. Babybillede: </a:t>
            </a:r>
          </a:p>
          <a:p>
            <a:pPr lvl="0"/>
            <a:r>
              <a:rPr lang="da-DK" sz="1200" dirty="0">
                <a:solidFill>
                  <a:prstClr val="black"/>
                </a:solidFill>
              </a:rPr>
              <a:t>https://www.snopes.com/fact-check/baby-boom-2/</a:t>
            </a:r>
          </a:p>
        </p:txBody>
      </p:sp>
      <p:grpSp>
        <p:nvGrpSpPr>
          <p:cNvPr id="383" name="Gruppe 91"/>
          <p:cNvGrpSpPr/>
          <p:nvPr/>
        </p:nvGrpSpPr>
        <p:grpSpPr>
          <a:xfrm>
            <a:off x="7553411" y="6153471"/>
            <a:ext cx="548235" cy="446378"/>
            <a:chOff x="5659625" y="3321956"/>
            <a:chExt cx="3616988" cy="857166"/>
          </a:xfrm>
        </p:grpSpPr>
        <p:sp>
          <p:nvSpPr>
            <p:cNvPr id="390"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91"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84"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94652" y="5978664"/>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385" name="Gruppe 91"/>
          <p:cNvGrpSpPr/>
          <p:nvPr/>
        </p:nvGrpSpPr>
        <p:grpSpPr>
          <a:xfrm>
            <a:off x="8264909" y="6153471"/>
            <a:ext cx="548235" cy="446377"/>
            <a:chOff x="5659625" y="3321956"/>
            <a:chExt cx="3616988" cy="857166"/>
          </a:xfrm>
        </p:grpSpPr>
        <p:sp>
          <p:nvSpPr>
            <p:cNvPr id="388"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389"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86" name="Tekstboks 385"/>
          <p:cNvSpPr txBox="1"/>
          <p:nvPr/>
        </p:nvSpPr>
        <p:spPr>
          <a:xfrm>
            <a:off x="7519920" y="6568571"/>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387" name="Tekstboks 386"/>
          <p:cNvSpPr txBox="1"/>
          <p:nvPr/>
        </p:nvSpPr>
        <p:spPr>
          <a:xfrm>
            <a:off x="8075805" y="6568570"/>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nvGrpSpPr>
          <p:cNvPr id="392" name="Gruppe 391"/>
          <p:cNvGrpSpPr/>
          <p:nvPr/>
        </p:nvGrpSpPr>
        <p:grpSpPr>
          <a:xfrm>
            <a:off x="400175" y="7037023"/>
            <a:ext cx="8612159" cy="936455"/>
            <a:chOff x="388090" y="1745228"/>
            <a:chExt cx="8612159" cy="936455"/>
          </a:xfrm>
        </p:grpSpPr>
        <p:sp>
          <p:nvSpPr>
            <p:cNvPr id="393" name="Afrundet rektangel 94"/>
            <p:cNvSpPr/>
            <p:nvPr/>
          </p:nvSpPr>
          <p:spPr>
            <a:xfrm>
              <a:off x="1583871" y="1745229"/>
              <a:ext cx="5641956" cy="936454"/>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6"/>
              </a:pPr>
              <a:endParaRPr lang="da-DK" sz="1400" dirty="0">
                <a:solidFill>
                  <a:sysClr val="windowText" lastClr="000000"/>
                </a:solidFill>
              </a:endParaRPr>
            </a:p>
          </p:txBody>
        </p:sp>
        <p:grpSp>
          <p:nvGrpSpPr>
            <p:cNvPr id="394" name="Gruppe 91"/>
            <p:cNvGrpSpPr/>
            <p:nvPr/>
          </p:nvGrpSpPr>
          <p:grpSpPr>
            <a:xfrm>
              <a:off x="7546160" y="1920035"/>
              <a:ext cx="548235" cy="446378"/>
              <a:chOff x="5659625" y="3321956"/>
              <a:chExt cx="3616988" cy="857166"/>
            </a:xfrm>
          </p:grpSpPr>
          <p:sp>
            <p:nvSpPr>
              <p:cNvPr id="401"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02"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95"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88090" y="1745228"/>
              <a:ext cx="935077"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396" name="Gruppe 91"/>
            <p:cNvGrpSpPr/>
            <p:nvPr/>
          </p:nvGrpSpPr>
          <p:grpSpPr>
            <a:xfrm>
              <a:off x="8257658" y="1920035"/>
              <a:ext cx="548235" cy="446377"/>
              <a:chOff x="5659625" y="3321956"/>
              <a:chExt cx="3616988" cy="857166"/>
            </a:xfrm>
          </p:grpSpPr>
          <p:sp>
            <p:nvSpPr>
              <p:cNvPr id="399"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00"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97" name="Tekstboks 396"/>
            <p:cNvSpPr txBox="1"/>
            <p:nvPr/>
          </p:nvSpPr>
          <p:spPr>
            <a:xfrm>
              <a:off x="7512669" y="2335135"/>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398" name="Tekstboks 397"/>
            <p:cNvSpPr txBox="1"/>
            <p:nvPr/>
          </p:nvSpPr>
          <p:spPr>
            <a:xfrm>
              <a:off x="8068554" y="2335134"/>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sp>
        <p:nvSpPr>
          <p:cNvPr id="404" name="Afrundet rektangel 94"/>
          <p:cNvSpPr/>
          <p:nvPr/>
        </p:nvSpPr>
        <p:spPr>
          <a:xfrm>
            <a:off x="1598372" y="8094841"/>
            <a:ext cx="5639539" cy="913613"/>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a-DK" sz="1200" dirty="0">
                <a:solidFill>
                  <a:prstClr val="black"/>
                </a:solidFill>
              </a:rPr>
              <a:t>7. Kæmpe blæksprutte </a:t>
            </a:r>
            <a:r>
              <a:rPr lang="da-DK" sz="1200" dirty="0" smtClean="0">
                <a:solidFill>
                  <a:prstClr val="black"/>
                </a:solidFill>
              </a:rPr>
              <a:t/>
            </a:r>
            <a:br>
              <a:rPr lang="da-DK" sz="1200" dirty="0" smtClean="0">
                <a:solidFill>
                  <a:prstClr val="black"/>
                </a:solidFill>
              </a:rPr>
            </a:br>
            <a:r>
              <a:rPr lang="da-DK" sz="1200" dirty="0" smtClean="0">
                <a:solidFill>
                  <a:prstClr val="black"/>
                </a:solidFill>
              </a:rPr>
              <a:t>(</a:t>
            </a:r>
            <a:r>
              <a:rPr lang="da-DK" sz="1200" dirty="0">
                <a:solidFill>
                  <a:prstClr val="black"/>
                </a:solidFill>
              </a:rPr>
              <a:t>Blæksprutten er </a:t>
            </a:r>
            <a:r>
              <a:rPr lang="da-DK" sz="1200" dirty="0" err="1">
                <a:solidFill>
                  <a:prstClr val="black"/>
                </a:solidFill>
              </a:rPr>
              <a:t>photoshoppet</a:t>
            </a:r>
            <a:r>
              <a:rPr lang="da-DK" sz="1200" dirty="0">
                <a:solidFill>
                  <a:prstClr val="black"/>
                </a:solidFill>
              </a:rPr>
              <a:t> ind og dækker over en strandet hval)</a:t>
            </a:r>
          </a:p>
          <a:p>
            <a:pPr lvl="0"/>
            <a:r>
              <a:rPr lang="da-DK" sz="1200" dirty="0">
                <a:solidFill>
                  <a:prstClr val="black"/>
                </a:solidFill>
              </a:rPr>
              <a:t>https://www.youtube.com/watch?v=95DGOB22Pi0</a:t>
            </a:r>
          </a:p>
        </p:txBody>
      </p:sp>
      <p:grpSp>
        <p:nvGrpSpPr>
          <p:cNvPr id="405" name="Gruppe 91"/>
          <p:cNvGrpSpPr/>
          <p:nvPr/>
        </p:nvGrpSpPr>
        <p:grpSpPr>
          <a:xfrm>
            <a:off x="7560662" y="8270189"/>
            <a:ext cx="548235" cy="446378"/>
            <a:chOff x="5659625" y="3321956"/>
            <a:chExt cx="3616988" cy="857166"/>
          </a:xfrm>
        </p:grpSpPr>
        <p:sp>
          <p:nvSpPr>
            <p:cNvPr id="412"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13"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407" name="Gruppe 91"/>
          <p:cNvGrpSpPr/>
          <p:nvPr/>
        </p:nvGrpSpPr>
        <p:grpSpPr>
          <a:xfrm>
            <a:off x="8272160" y="8270189"/>
            <a:ext cx="548235" cy="446377"/>
            <a:chOff x="5659625" y="3321956"/>
            <a:chExt cx="3616988" cy="857166"/>
          </a:xfrm>
        </p:grpSpPr>
        <p:sp>
          <p:nvSpPr>
            <p:cNvPr id="410"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11"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08" name="Tekstboks 407"/>
          <p:cNvSpPr txBox="1"/>
          <p:nvPr/>
        </p:nvSpPr>
        <p:spPr>
          <a:xfrm>
            <a:off x="7527171" y="8685289"/>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409" name="Tekstboks 408"/>
          <p:cNvSpPr txBox="1"/>
          <p:nvPr/>
        </p:nvSpPr>
        <p:spPr>
          <a:xfrm>
            <a:off x="8083056" y="8685288"/>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nvGrpSpPr>
          <p:cNvPr id="414" name="Gruppe 413"/>
          <p:cNvGrpSpPr/>
          <p:nvPr/>
        </p:nvGrpSpPr>
        <p:grpSpPr>
          <a:xfrm>
            <a:off x="404320" y="9153741"/>
            <a:ext cx="8612848" cy="936455"/>
            <a:chOff x="387401" y="1745228"/>
            <a:chExt cx="8612848" cy="936455"/>
          </a:xfrm>
        </p:grpSpPr>
        <p:sp>
          <p:nvSpPr>
            <p:cNvPr id="415" name="Afrundet rektangel 94"/>
            <p:cNvSpPr/>
            <p:nvPr/>
          </p:nvSpPr>
          <p:spPr>
            <a:xfrm>
              <a:off x="1583870" y="1745229"/>
              <a:ext cx="5637121" cy="936454"/>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8"/>
              </a:pPr>
              <a:endParaRPr lang="da-DK" sz="1400" dirty="0">
                <a:solidFill>
                  <a:sysClr val="windowText" lastClr="000000"/>
                </a:solidFill>
              </a:endParaRPr>
            </a:p>
          </p:txBody>
        </p:sp>
        <p:grpSp>
          <p:nvGrpSpPr>
            <p:cNvPr id="416" name="Gruppe 91"/>
            <p:cNvGrpSpPr/>
            <p:nvPr/>
          </p:nvGrpSpPr>
          <p:grpSpPr>
            <a:xfrm>
              <a:off x="7546160" y="1920035"/>
              <a:ext cx="548235" cy="446378"/>
              <a:chOff x="5659625" y="3321956"/>
              <a:chExt cx="3616988" cy="857166"/>
            </a:xfrm>
          </p:grpSpPr>
          <p:sp>
            <p:nvSpPr>
              <p:cNvPr id="423"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24"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1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387401" y="1745228"/>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418" name="Gruppe 91"/>
            <p:cNvGrpSpPr/>
            <p:nvPr/>
          </p:nvGrpSpPr>
          <p:grpSpPr>
            <a:xfrm>
              <a:off x="8257658" y="1920035"/>
              <a:ext cx="548235" cy="446377"/>
              <a:chOff x="5659625" y="3321956"/>
              <a:chExt cx="3616988" cy="857166"/>
            </a:xfrm>
          </p:grpSpPr>
          <p:sp>
            <p:nvSpPr>
              <p:cNvPr id="421"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22"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19" name="Tekstboks 418"/>
            <p:cNvSpPr txBox="1"/>
            <p:nvPr/>
          </p:nvSpPr>
          <p:spPr>
            <a:xfrm>
              <a:off x="7512669" y="2335135"/>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420" name="Tekstboks 419"/>
            <p:cNvSpPr txBox="1"/>
            <p:nvPr/>
          </p:nvSpPr>
          <p:spPr>
            <a:xfrm>
              <a:off x="8068554" y="2335134"/>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grpSp>
        <p:nvGrpSpPr>
          <p:cNvPr id="425" name="Gruppe 424"/>
          <p:cNvGrpSpPr/>
          <p:nvPr/>
        </p:nvGrpSpPr>
        <p:grpSpPr>
          <a:xfrm>
            <a:off x="406737" y="10212100"/>
            <a:ext cx="8612848" cy="936455"/>
            <a:chOff x="387401" y="1745228"/>
            <a:chExt cx="8612848" cy="936455"/>
          </a:xfrm>
        </p:grpSpPr>
        <p:sp>
          <p:nvSpPr>
            <p:cNvPr id="426" name="Afrundet rektangel 94"/>
            <p:cNvSpPr/>
            <p:nvPr/>
          </p:nvSpPr>
          <p:spPr>
            <a:xfrm>
              <a:off x="1583871" y="1745229"/>
              <a:ext cx="5641100" cy="913070"/>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9"/>
              </a:pPr>
              <a:endParaRPr lang="da-DK" sz="1400" dirty="0">
                <a:solidFill>
                  <a:sysClr val="windowText" lastClr="000000"/>
                </a:solidFill>
              </a:endParaRPr>
            </a:p>
          </p:txBody>
        </p:sp>
        <p:grpSp>
          <p:nvGrpSpPr>
            <p:cNvPr id="427" name="Gruppe 91"/>
            <p:cNvGrpSpPr/>
            <p:nvPr/>
          </p:nvGrpSpPr>
          <p:grpSpPr>
            <a:xfrm>
              <a:off x="7546160" y="1920035"/>
              <a:ext cx="548235" cy="446378"/>
              <a:chOff x="5659625" y="3321956"/>
              <a:chExt cx="3616988" cy="857166"/>
            </a:xfrm>
          </p:grpSpPr>
          <p:sp>
            <p:nvSpPr>
              <p:cNvPr id="434"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35"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2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387401" y="1745228"/>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429" name="Gruppe 91"/>
            <p:cNvGrpSpPr/>
            <p:nvPr/>
          </p:nvGrpSpPr>
          <p:grpSpPr>
            <a:xfrm>
              <a:off x="8257658" y="1920035"/>
              <a:ext cx="548235" cy="446377"/>
              <a:chOff x="5659625" y="3321956"/>
              <a:chExt cx="3616988" cy="857166"/>
            </a:xfrm>
          </p:grpSpPr>
          <p:sp>
            <p:nvSpPr>
              <p:cNvPr id="432"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33"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30" name="Tekstboks 429"/>
            <p:cNvSpPr txBox="1"/>
            <p:nvPr/>
          </p:nvSpPr>
          <p:spPr>
            <a:xfrm>
              <a:off x="7512669" y="2335135"/>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431" name="Tekstboks 430"/>
            <p:cNvSpPr txBox="1"/>
            <p:nvPr/>
          </p:nvSpPr>
          <p:spPr>
            <a:xfrm>
              <a:off x="8068554" y="2335134"/>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grpSp>
        <p:nvGrpSpPr>
          <p:cNvPr id="436" name="Gruppe 435"/>
          <p:cNvGrpSpPr/>
          <p:nvPr/>
        </p:nvGrpSpPr>
        <p:grpSpPr>
          <a:xfrm>
            <a:off x="409157" y="11270462"/>
            <a:ext cx="8612848" cy="1277137"/>
            <a:chOff x="387401" y="1745228"/>
            <a:chExt cx="8612848" cy="1277137"/>
          </a:xfrm>
        </p:grpSpPr>
        <p:sp>
          <p:nvSpPr>
            <p:cNvPr id="437" name="Afrundet rektangel 94"/>
            <p:cNvSpPr/>
            <p:nvPr/>
          </p:nvSpPr>
          <p:spPr>
            <a:xfrm>
              <a:off x="1583870" y="1745228"/>
              <a:ext cx="5632283" cy="1277137"/>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10"/>
              </a:pPr>
              <a:endParaRPr lang="da-DK" sz="1400" dirty="0">
                <a:solidFill>
                  <a:sysClr val="windowText" lastClr="000000"/>
                </a:solidFill>
              </a:endParaRPr>
            </a:p>
          </p:txBody>
        </p:sp>
        <p:grpSp>
          <p:nvGrpSpPr>
            <p:cNvPr id="438" name="Gruppe 91"/>
            <p:cNvGrpSpPr/>
            <p:nvPr/>
          </p:nvGrpSpPr>
          <p:grpSpPr>
            <a:xfrm>
              <a:off x="7546160" y="1920035"/>
              <a:ext cx="548235" cy="446378"/>
              <a:chOff x="5659625" y="3321956"/>
              <a:chExt cx="3616988" cy="857166"/>
            </a:xfrm>
          </p:grpSpPr>
          <p:sp>
            <p:nvSpPr>
              <p:cNvPr id="445"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46"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3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387401" y="1745228"/>
              <a:ext cx="936455" cy="93645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440" name="Gruppe 91"/>
            <p:cNvGrpSpPr/>
            <p:nvPr/>
          </p:nvGrpSpPr>
          <p:grpSpPr>
            <a:xfrm>
              <a:off x="8257658" y="1920035"/>
              <a:ext cx="548235" cy="446377"/>
              <a:chOff x="5659625" y="3321956"/>
              <a:chExt cx="3616988" cy="857166"/>
            </a:xfrm>
          </p:grpSpPr>
          <p:sp>
            <p:nvSpPr>
              <p:cNvPr id="443" name="Afrundet rektangel 94"/>
              <p:cNvSpPr/>
              <p:nvPr/>
            </p:nvSpPr>
            <p:spPr>
              <a:xfrm>
                <a:off x="5659625" y="3321956"/>
                <a:ext cx="3616988" cy="857166"/>
              </a:xfrm>
              <a:prstGeom prst="roundRect">
                <a:avLst>
                  <a:gd name="adj" fmla="val 128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a-DK"/>
              </a:p>
            </p:txBody>
          </p:sp>
          <p:sp>
            <p:nvSpPr>
              <p:cNvPr id="444" name="Rektangel 96"/>
              <p:cNvSpPr/>
              <p:nvPr/>
            </p:nvSpPr>
            <p:spPr>
              <a:xfrm>
                <a:off x="7762338" y="3321956"/>
                <a:ext cx="449580" cy="85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41" name="Tekstboks 440"/>
            <p:cNvSpPr txBox="1"/>
            <p:nvPr/>
          </p:nvSpPr>
          <p:spPr>
            <a:xfrm>
              <a:off x="7512669" y="2335135"/>
              <a:ext cx="621485" cy="323165"/>
            </a:xfrm>
            <a:prstGeom prst="rect">
              <a:avLst/>
            </a:prstGeom>
            <a:noFill/>
          </p:spPr>
          <p:txBody>
            <a:bodyPr wrap="square" rtlCol="0">
              <a:spAutoFit/>
            </a:bodyPr>
            <a:lstStyle/>
            <a:p>
              <a:pPr algn="ctr"/>
              <a:r>
                <a:rPr lang="da-DK" sz="1500" dirty="0" smtClean="0">
                  <a:solidFill>
                    <a:srgbClr val="FF0000"/>
                  </a:solidFill>
                </a:rPr>
                <a:t>FUP</a:t>
              </a:r>
              <a:endParaRPr lang="da-DK" sz="1500" dirty="0">
                <a:solidFill>
                  <a:srgbClr val="FF0000"/>
                </a:solidFill>
              </a:endParaRPr>
            </a:p>
          </p:txBody>
        </p:sp>
        <p:sp>
          <p:nvSpPr>
            <p:cNvPr id="442" name="Tekstboks 441"/>
            <p:cNvSpPr txBox="1"/>
            <p:nvPr/>
          </p:nvSpPr>
          <p:spPr>
            <a:xfrm>
              <a:off x="8068554" y="2335134"/>
              <a:ext cx="931695" cy="323165"/>
            </a:xfrm>
            <a:prstGeom prst="rect">
              <a:avLst/>
            </a:prstGeom>
            <a:noFill/>
          </p:spPr>
          <p:txBody>
            <a:bodyPr wrap="square" rtlCol="0">
              <a:spAutoFit/>
            </a:bodyPr>
            <a:lstStyle/>
            <a:p>
              <a:pPr algn="ctr"/>
              <a:r>
                <a:rPr lang="da-DK" sz="1500" dirty="0" smtClean="0">
                  <a:solidFill>
                    <a:srgbClr val="00B050"/>
                  </a:solidFill>
                </a:rPr>
                <a:t>FAKTA</a:t>
              </a:r>
              <a:endParaRPr lang="da-DK" sz="1500" dirty="0">
                <a:solidFill>
                  <a:srgbClr val="00B050"/>
                </a:solidFill>
              </a:endParaRPr>
            </a:p>
          </p:txBody>
        </p:sp>
      </p:grpSp>
      <p:pic>
        <p:nvPicPr>
          <p:cNvPr id="447" name="Billede 446"/>
          <p:cNvPicPr>
            <a:picLocks noChangeAspect="1"/>
          </p:cNvPicPr>
          <p:nvPr/>
        </p:nvPicPr>
        <p:blipFill rotWithShape="1">
          <a:blip r:embed="rId13" cstate="print">
            <a:extLst>
              <a:ext uri="{28A0092B-C50C-407E-A947-70E740481C1C}">
                <a14:useLocalDpi xmlns:a14="http://schemas.microsoft.com/office/drawing/2010/main" val="0"/>
              </a:ext>
            </a:extLst>
          </a:blip>
          <a:srcRect l="14683" t="260" r="29067" b="-260"/>
          <a:stretch/>
        </p:blipFill>
        <p:spPr>
          <a:xfrm>
            <a:off x="401473" y="8094841"/>
            <a:ext cx="936996" cy="936996"/>
          </a:xfrm>
          <a:prstGeom prst="ellipse">
            <a:avLst/>
          </a:prstGeom>
          <a:ln w="635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pic>
        <p:nvPicPr>
          <p:cNvPr id="2" name="Billed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80755" y="4063952"/>
            <a:ext cx="350804" cy="350804"/>
          </a:xfrm>
          <a:prstGeom prst="rect">
            <a:avLst/>
          </a:prstGeom>
        </p:spPr>
      </p:pic>
      <p:pic>
        <p:nvPicPr>
          <p:cNvPr id="119" name="Billede 1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52126" y="1937743"/>
            <a:ext cx="350804" cy="350804"/>
          </a:xfrm>
          <a:prstGeom prst="rect">
            <a:avLst/>
          </a:prstGeom>
        </p:spPr>
      </p:pic>
      <p:pic>
        <p:nvPicPr>
          <p:cNvPr id="120" name="Billede 1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44875" y="3016495"/>
            <a:ext cx="350804" cy="350804"/>
          </a:xfrm>
          <a:prstGeom prst="rect">
            <a:avLst/>
          </a:prstGeom>
        </p:spPr>
      </p:pic>
      <p:pic>
        <p:nvPicPr>
          <p:cNvPr id="121" name="Billede 1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80755" y="9376334"/>
            <a:ext cx="350804" cy="350804"/>
          </a:xfrm>
          <a:prstGeom prst="rect">
            <a:avLst/>
          </a:prstGeom>
        </p:spPr>
      </p:pic>
      <p:pic>
        <p:nvPicPr>
          <p:cNvPr id="122" name="Billede 1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80755" y="5115709"/>
            <a:ext cx="350804" cy="350804"/>
          </a:xfrm>
          <a:prstGeom prst="rect">
            <a:avLst/>
          </a:prstGeom>
        </p:spPr>
      </p:pic>
      <p:pic>
        <p:nvPicPr>
          <p:cNvPr id="123" name="Billede 1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69877" y="11483369"/>
            <a:ext cx="350804" cy="350804"/>
          </a:xfrm>
          <a:prstGeom prst="rect">
            <a:avLst/>
          </a:prstGeom>
        </p:spPr>
      </p:pic>
      <p:pic>
        <p:nvPicPr>
          <p:cNvPr id="124" name="Billede 1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47292" y="6191571"/>
            <a:ext cx="350804" cy="350804"/>
          </a:xfrm>
          <a:prstGeom prst="rect">
            <a:avLst/>
          </a:prstGeom>
        </p:spPr>
      </p:pic>
      <p:pic>
        <p:nvPicPr>
          <p:cNvPr id="125" name="Billede 12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60680" y="8305275"/>
            <a:ext cx="350804" cy="350804"/>
          </a:xfrm>
          <a:prstGeom prst="rect">
            <a:avLst/>
          </a:prstGeom>
        </p:spPr>
      </p:pic>
      <p:pic>
        <p:nvPicPr>
          <p:cNvPr id="126" name="Billede 1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66250" y="7249930"/>
            <a:ext cx="350804" cy="350804"/>
          </a:xfrm>
          <a:prstGeom prst="rect">
            <a:avLst/>
          </a:prstGeom>
        </p:spPr>
      </p:pic>
      <p:pic>
        <p:nvPicPr>
          <p:cNvPr id="127" name="Billede 1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73380" y="10414796"/>
            <a:ext cx="350804" cy="350804"/>
          </a:xfrm>
          <a:prstGeom prst="rect">
            <a:avLst/>
          </a:prstGeom>
        </p:spPr>
      </p:pic>
      <p:sp>
        <p:nvSpPr>
          <p:cNvPr id="7" name="Rektangel 6"/>
          <p:cNvSpPr/>
          <p:nvPr/>
        </p:nvSpPr>
        <p:spPr>
          <a:xfrm>
            <a:off x="1658896" y="5069712"/>
            <a:ext cx="5465804" cy="461665"/>
          </a:xfrm>
          <a:prstGeom prst="rect">
            <a:avLst/>
          </a:prstGeom>
        </p:spPr>
        <p:txBody>
          <a:bodyPr wrap="square">
            <a:spAutoFit/>
          </a:bodyPr>
          <a:lstStyle/>
          <a:p>
            <a:pPr lvl="0"/>
            <a:r>
              <a:rPr lang="da-DK" sz="1200" dirty="0">
                <a:solidFill>
                  <a:prstClr val="black"/>
                </a:solidFill>
              </a:rPr>
              <a:t>4. Mumiebillede</a:t>
            </a:r>
          </a:p>
          <a:p>
            <a:pPr lvl="0"/>
            <a:r>
              <a:rPr lang="da-DK" sz="1200" dirty="0">
                <a:solidFill>
                  <a:prstClr val="black"/>
                </a:solidFill>
              </a:rPr>
              <a:t>https://www.ripleys.com/weird-news/ramses-ii-the-mummy-who-had-a-passport/</a:t>
            </a:r>
          </a:p>
        </p:txBody>
      </p:sp>
      <p:sp>
        <p:nvSpPr>
          <p:cNvPr id="11" name="Rektangel 10"/>
          <p:cNvSpPr/>
          <p:nvPr/>
        </p:nvSpPr>
        <p:spPr>
          <a:xfrm>
            <a:off x="1633496" y="7194785"/>
            <a:ext cx="4800600" cy="646331"/>
          </a:xfrm>
          <a:prstGeom prst="rect">
            <a:avLst/>
          </a:prstGeom>
        </p:spPr>
        <p:txBody>
          <a:bodyPr>
            <a:spAutoFit/>
          </a:bodyPr>
          <a:lstStyle/>
          <a:p>
            <a:pPr lvl="0"/>
            <a:r>
              <a:rPr lang="da-DK" sz="1200" dirty="0">
                <a:solidFill>
                  <a:prstClr val="black"/>
                </a:solidFill>
              </a:rPr>
              <a:t>6. Skibakke på Amager</a:t>
            </a:r>
          </a:p>
          <a:p>
            <a:pPr lvl="0"/>
            <a:r>
              <a:rPr lang="da-DK" sz="1200" dirty="0">
                <a:solidFill>
                  <a:prstClr val="black"/>
                </a:solidFill>
              </a:rPr>
              <a:t>https://www.tv2lorry.dk/artikel/nye-tegninger-saadan-bliver-koebenhavns-nye-skibakke</a:t>
            </a:r>
          </a:p>
        </p:txBody>
      </p:sp>
      <p:sp>
        <p:nvSpPr>
          <p:cNvPr id="13" name="Rektangel 12"/>
          <p:cNvSpPr/>
          <p:nvPr/>
        </p:nvSpPr>
        <p:spPr>
          <a:xfrm>
            <a:off x="1626805" y="9299283"/>
            <a:ext cx="5611104" cy="646331"/>
          </a:xfrm>
          <a:prstGeom prst="rect">
            <a:avLst/>
          </a:prstGeom>
        </p:spPr>
        <p:txBody>
          <a:bodyPr wrap="square">
            <a:spAutoFit/>
          </a:bodyPr>
          <a:lstStyle/>
          <a:p>
            <a:pPr lvl="0"/>
            <a:r>
              <a:rPr lang="da-DK" sz="1200" dirty="0">
                <a:solidFill>
                  <a:prstClr val="black"/>
                </a:solidFill>
              </a:rPr>
              <a:t>8. Sociale medier (Facebook)</a:t>
            </a:r>
          </a:p>
          <a:p>
            <a:pPr lvl="0"/>
            <a:r>
              <a:rPr lang="da-DK" sz="1200" dirty="0">
                <a:solidFill>
                  <a:prstClr val="black"/>
                </a:solidFill>
              </a:rPr>
              <a:t>https://taenk.dk/test-og-forbrugerliv/digitale-tjenester/hvem-ejer-dine-billeder-paa-facebook</a:t>
            </a:r>
          </a:p>
        </p:txBody>
      </p:sp>
      <p:sp>
        <p:nvSpPr>
          <p:cNvPr id="15" name="Rektangel 14"/>
          <p:cNvSpPr/>
          <p:nvPr/>
        </p:nvSpPr>
        <p:spPr>
          <a:xfrm>
            <a:off x="1684296" y="10462194"/>
            <a:ext cx="4800600" cy="461665"/>
          </a:xfrm>
          <a:prstGeom prst="rect">
            <a:avLst/>
          </a:prstGeom>
        </p:spPr>
        <p:txBody>
          <a:bodyPr>
            <a:spAutoFit/>
          </a:bodyPr>
          <a:lstStyle/>
          <a:p>
            <a:pPr lvl="0"/>
            <a:r>
              <a:rPr lang="da-DK" sz="1200" dirty="0">
                <a:solidFill>
                  <a:prstClr val="black"/>
                </a:solidFill>
              </a:rPr>
              <a:t>9. Eiffeltårnet</a:t>
            </a:r>
          </a:p>
          <a:p>
            <a:pPr lvl="0"/>
            <a:r>
              <a:rPr lang="da-DK" sz="1200" dirty="0">
                <a:solidFill>
                  <a:prstClr val="black"/>
                </a:solidFill>
              </a:rPr>
              <a:t>FUP</a:t>
            </a:r>
          </a:p>
        </p:txBody>
      </p:sp>
      <p:sp>
        <p:nvSpPr>
          <p:cNvPr id="17" name="Rektangel 16"/>
          <p:cNvSpPr/>
          <p:nvPr/>
        </p:nvSpPr>
        <p:spPr>
          <a:xfrm>
            <a:off x="1603821" y="11269112"/>
            <a:ext cx="5660437" cy="1200329"/>
          </a:xfrm>
          <a:prstGeom prst="rect">
            <a:avLst/>
          </a:prstGeom>
        </p:spPr>
        <p:txBody>
          <a:bodyPr wrap="square">
            <a:spAutoFit/>
          </a:bodyPr>
          <a:lstStyle/>
          <a:p>
            <a:pPr lvl="0"/>
            <a:r>
              <a:rPr lang="da-DK" sz="1200" dirty="0">
                <a:solidFill>
                  <a:prstClr val="black"/>
                </a:solidFill>
              </a:rPr>
              <a:t>10. Må man slå en svensker, der krydser isen, men en kølle?</a:t>
            </a:r>
          </a:p>
          <a:p>
            <a:pPr marL="169581" lvl="0" indent="-169581">
              <a:buFontTx/>
              <a:buChar char="-"/>
            </a:pPr>
            <a:r>
              <a:rPr lang="da-DK" sz="1200" dirty="0">
                <a:solidFill>
                  <a:prstClr val="black"/>
                </a:solidFill>
              </a:rPr>
              <a:t>Det var ikke Øresund, men derimod Lillebælt og Storebælt, som svenskerne forcerede over isen</a:t>
            </a:r>
          </a:p>
          <a:p>
            <a:pPr marL="169581" lvl="0" indent="-169581">
              <a:buFontTx/>
              <a:buChar char="-"/>
            </a:pPr>
            <a:r>
              <a:rPr lang="da-DK" sz="1200" dirty="0">
                <a:solidFill>
                  <a:prstClr val="black"/>
                </a:solidFill>
              </a:rPr>
              <a:t>En sådan lov er aldrig nedskrevet eller vedtaget, men mange har ”hørt om den”, selvom den slet ikke findes</a:t>
            </a:r>
            <a:r>
              <a:rPr lang="da-DK" sz="1200" dirty="0" smtClean="0">
                <a:solidFill>
                  <a:prstClr val="black"/>
                </a:solidFill>
              </a:rPr>
              <a:t>!</a:t>
            </a:r>
            <a:endParaRPr lang="da-DK" sz="1200" dirty="0">
              <a:solidFill>
                <a:prstClr val="black"/>
              </a:solidFill>
            </a:endParaRPr>
          </a:p>
          <a:p>
            <a:pPr lvl="0"/>
            <a:r>
              <a:rPr lang="da-DK" sz="1200" dirty="0" smtClean="0">
                <a:solidFill>
                  <a:prstClr val="black"/>
                </a:solidFill>
              </a:rPr>
              <a:t>     </a:t>
            </a:r>
            <a:r>
              <a:rPr lang="da-DK" sz="1200" i="1" dirty="0" smtClean="0">
                <a:solidFill>
                  <a:prstClr val="black"/>
                </a:solidFill>
              </a:rPr>
              <a:t>https</a:t>
            </a:r>
            <a:r>
              <a:rPr lang="da-DK" sz="1200" i="1" dirty="0">
                <a:solidFill>
                  <a:prstClr val="black"/>
                </a:solidFill>
              </a:rPr>
              <a:t>://videnskab.dk/sporg-videnskaben/ma-man-sla-en-svensker-med-en-pind</a:t>
            </a:r>
          </a:p>
        </p:txBody>
      </p:sp>
    </p:spTree>
    <p:extLst>
      <p:ext uri="{BB962C8B-B14F-4D97-AF65-F5344CB8AC3E}">
        <p14:creationId xmlns:p14="http://schemas.microsoft.com/office/powerpoint/2010/main" val="336493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2667a693-d525-4893-a871-ba78ee7d4501"/>
  <p:tag name="TPVERSION" val="8"/>
  <p:tag name="TPFULLVERSION" val="8.6.3.13"/>
  <p:tag name="PPTVERSION" val="14"/>
  <p:tag name="TPOS" val="2"/>
  <p:tag name="TPLASTSAVEVERSION" val="6.4 PC"/>
</p:tagLst>
</file>

<file path=ppt/theme/theme1.xml><?xml version="1.0" encoding="utf-8"?>
<a:theme xmlns:a="http://schemas.openxmlformats.org/drawingml/2006/main" name="Office-tema">
  <a:themeElements>
    <a:clrScheme name="Blågrø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t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3819</TotalTime>
  <Words>1241</Words>
  <Application>Microsoft Office PowerPoint</Application>
  <PresentationFormat>A3 (297 x 420 mm)</PresentationFormat>
  <Paragraphs>234</Paragraphs>
  <Slides>3</Slides>
  <Notes>3</Notes>
  <HiddenSlides>0</HiddenSlides>
  <MMClips>0</MMClips>
  <ScaleCrop>false</ScaleCrop>
  <HeadingPairs>
    <vt:vector size="4" baseType="variant">
      <vt:variant>
        <vt:lpstr>Tema</vt:lpstr>
      </vt:variant>
      <vt:variant>
        <vt:i4>1</vt:i4>
      </vt:variant>
      <vt:variant>
        <vt:lpstr>Diastitler</vt:lpstr>
      </vt:variant>
      <vt:variant>
        <vt:i4>3</vt:i4>
      </vt:variant>
    </vt:vector>
  </HeadingPairs>
  <TitlesOfParts>
    <vt:vector size="4" baseType="lpstr">
      <vt:lpstr>Office-tema</vt:lpstr>
      <vt:lpstr>PowerPoint-præsentation</vt:lpstr>
      <vt:lpstr>PowerPoint-præsentation</vt:lpstr>
      <vt:lpstr>PowerPoint-præsentation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Retlev</dc:creator>
  <cp:lastModifiedBy>Brian Hagbard Hjermind</cp:lastModifiedBy>
  <cp:revision>95</cp:revision>
  <cp:lastPrinted>2018-10-16T11:22:44Z</cp:lastPrinted>
  <dcterms:created xsi:type="dcterms:W3CDTF">2016-01-03T16:18:56Z</dcterms:created>
  <dcterms:modified xsi:type="dcterms:W3CDTF">2019-11-15T11:02:01Z</dcterms:modified>
</cp:coreProperties>
</file>